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9" r:id="rId2"/>
    <p:sldId id="256" r:id="rId3"/>
    <p:sldId id="330" r:id="rId4"/>
    <p:sldId id="274" r:id="rId5"/>
    <p:sldId id="322" r:id="rId6"/>
    <p:sldId id="273" r:id="rId7"/>
    <p:sldId id="275" r:id="rId8"/>
    <p:sldId id="280" r:id="rId9"/>
    <p:sldId id="293" r:id="rId10"/>
    <p:sldId id="294" r:id="rId11"/>
    <p:sldId id="295" r:id="rId12"/>
    <p:sldId id="296" r:id="rId13"/>
    <p:sldId id="297" r:id="rId14"/>
    <p:sldId id="257" r:id="rId15"/>
    <p:sldId id="258" r:id="rId16"/>
    <p:sldId id="281" r:id="rId17"/>
    <p:sldId id="323" r:id="rId18"/>
    <p:sldId id="259" r:id="rId19"/>
    <p:sldId id="282" r:id="rId20"/>
    <p:sldId id="287" r:id="rId21"/>
    <p:sldId id="324" r:id="rId22"/>
    <p:sldId id="298" r:id="rId23"/>
    <p:sldId id="299" r:id="rId24"/>
    <p:sldId id="304" r:id="rId25"/>
    <p:sldId id="305" r:id="rId26"/>
    <p:sldId id="300" r:id="rId27"/>
    <p:sldId id="301" r:id="rId28"/>
    <p:sldId id="302" r:id="rId29"/>
    <p:sldId id="303" r:id="rId30"/>
    <p:sldId id="306" r:id="rId31"/>
    <p:sldId id="309" r:id="rId32"/>
    <p:sldId id="331" r:id="rId33"/>
    <p:sldId id="329" r:id="rId34"/>
    <p:sldId id="325" r:id="rId35"/>
    <p:sldId id="326" r:id="rId36"/>
    <p:sldId id="307" r:id="rId37"/>
    <p:sldId id="308" r:id="rId38"/>
    <p:sldId id="327" r:id="rId39"/>
    <p:sldId id="332" r:id="rId40"/>
    <p:sldId id="333" r:id="rId41"/>
    <p:sldId id="334" r:id="rId42"/>
    <p:sldId id="310" r:id="rId43"/>
    <p:sldId id="311" r:id="rId44"/>
    <p:sldId id="313" r:id="rId45"/>
    <p:sldId id="314" r:id="rId46"/>
    <p:sldId id="312" r:id="rId47"/>
    <p:sldId id="321" r:id="rId48"/>
    <p:sldId id="316" r:id="rId49"/>
    <p:sldId id="315" r:id="rId50"/>
    <p:sldId id="317" r:id="rId51"/>
    <p:sldId id="319" r:id="rId52"/>
    <p:sldId id="320" r:id="rId53"/>
    <p:sldId id="328" r:id="rId54"/>
    <p:sldId id="335" r:id="rId55"/>
    <p:sldId id="318" r:id="rId56"/>
    <p:sldId id="283" r:id="rId57"/>
    <p:sldId id="261" r:id="rId58"/>
    <p:sldId id="289" r:id="rId59"/>
    <p:sldId id="277" r:id="rId60"/>
    <p:sldId id="291" r:id="rId61"/>
    <p:sldId id="290" r:id="rId62"/>
    <p:sldId id="260" r:id="rId63"/>
    <p:sldId id="263" r:id="rId64"/>
    <p:sldId id="276" r:id="rId65"/>
    <p:sldId id="264" r:id="rId66"/>
    <p:sldId id="292" r:id="rId67"/>
    <p:sldId id="265" r:id="rId68"/>
    <p:sldId id="266" r:id="rId69"/>
    <p:sldId id="288" r:id="rId70"/>
    <p:sldId id="267" r:id="rId71"/>
    <p:sldId id="284" r:id="rId72"/>
    <p:sldId id="268" r:id="rId73"/>
    <p:sldId id="270" r:id="rId74"/>
    <p:sldId id="285" r:id="rId75"/>
    <p:sldId id="262" r:id="rId76"/>
    <p:sldId id="278" r:id="rId77"/>
    <p:sldId id="279" r:id="rId78"/>
    <p:sldId id="272" r:id="rId79"/>
    <p:sldId id="286" r:id="rId80"/>
    <p:sldId id="271"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A23589-A40C-1A4D-B4FC-1905819E6658}">
          <p14:sldIdLst>
            <p14:sldId id="269"/>
            <p14:sldId id="256"/>
            <p14:sldId id="330"/>
          </p14:sldIdLst>
        </p14:section>
        <p14:section name="Logistics" id="{187AF8B3-733F-0D41-8EEB-BB947E206EB5}">
          <p14:sldIdLst>
            <p14:sldId id="274"/>
            <p14:sldId id="322"/>
            <p14:sldId id="273"/>
            <p14:sldId id="275"/>
            <p14:sldId id="280"/>
          </p14:sldIdLst>
        </p14:section>
        <p14:section name="PyTorch Intro" id="{D7FBF155-CBEC-8949-B981-EBE941F79335}">
          <p14:sldIdLst>
            <p14:sldId id="293"/>
            <p14:sldId id="294"/>
            <p14:sldId id="295"/>
            <p14:sldId id="296"/>
            <p14:sldId id="297"/>
          </p14:sldIdLst>
        </p14:section>
        <p14:section name="Keras and TF" id="{2B08B239-A34C-3D4A-8C5C-267FDC49D3B2}">
          <p14:sldIdLst>
            <p14:sldId id="257"/>
            <p14:sldId id="258"/>
            <p14:sldId id="281"/>
            <p14:sldId id="323"/>
            <p14:sldId id="259"/>
            <p14:sldId id="282"/>
            <p14:sldId id="287"/>
            <p14:sldId id="324"/>
          </p14:sldIdLst>
        </p14:section>
        <p14:section name="Creating PyTorch Models" id="{B2A59B99-3664-E04B-A63C-895C7D2DE19B}">
          <p14:sldIdLst>
            <p14:sldId id="298"/>
            <p14:sldId id="299"/>
            <p14:sldId id="304"/>
            <p14:sldId id="305"/>
            <p14:sldId id="300"/>
            <p14:sldId id="301"/>
          </p14:sldIdLst>
        </p14:section>
        <p14:section name="Layers" id="{C9C238BF-A086-EC45-8C46-90BCADB8AA6C}">
          <p14:sldIdLst>
            <p14:sldId id="302"/>
            <p14:sldId id="303"/>
            <p14:sldId id="306"/>
            <p14:sldId id="309"/>
            <p14:sldId id="331"/>
          </p14:sldIdLst>
        </p14:section>
        <p14:section name="Passes" id="{B484E832-3744-9649-BE76-2A4E45D19601}">
          <p14:sldIdLst>
            <p14:sldId id="329"/>
          </p14:sldIdLst>
        </p14:section>
        <p14:section name="Input" id="{4A5715DA-A741-FC40-89A9-BB1B5071317B}">
          <p14:sldIdLst>
            <p14:sldId id="325"/>
          </p14:sldIdLst>
        </p14:section>
        <p14:section name="Output" id="{DC5DD3BC-9BCD-2F4B-A951-9C35566454D3}">
          <p14:sldIdLst>
            <p14:sldId id="326"/>
          </p14:sldIdLst>
        </p14:section>
        <p14:section name="Hidden Layers" id="{A7580175-1FD6-F543-BADC-661721F86351}">
          <p14:sldIdLst>
            <p14:sldId id="307"/>
            <p14:sldId id="308"/>
            <p14:sldId id="327"/>
            <p14:sldId id="332"/>
            <p14:sldId id="333"/>
            <p14:sldId id="334"/>
            <p14:sldId id="310"/>
          </p14:sldIdLst>
        </p14:section>
        <p14:section name="Model Configuration" id="{814F4922-EC4E-4C48-8C07-FD0EE1FE8A54}">
          <p14:sldIdLst>
            <p14:sldId id="311"/>
            <p14:sldId id="313"/>
            <p14:sldId id="314"/>
          </p14:sldIdLst>
        </p14:section>
        <p14:section name="Torch Loops" id="{FCD5422C-C8BD-9A46-9E12-D03AEB8483B6}">
          <p14:sldIdLst>
            <p14:sldId id="312"/>
            <p14:sldId id="321"/>
          </p14:sldIdLst>
        </p14:section>
        <p14:section name="Tuning and Improving Models" id="{DCF0DC03-C3ED-B54A-961C-1AB627CB8F63}">
          <p14:sldIdLst>
            <p14:sldId id="316"/>
            <p14:sldId id="315"/>
          </p14:sldIdLst>
        </p14:section>
        <p14:section name="Results" id="{6248A564-6056-9649-A815-EDBA40F3D0EF}">
          <p14:sldIdLst>
            <p14:sldId id="317"/>
          </p14:sldIdLst>
        </p14:section>
        <p14:section name="Real Training" id="{66A3C88A-9ACD-2D41-B6E3-9624F8CACD84}">
          <p14:sldIdLst>
            <p14:sldId id="319"/>
            <p14:sldId id="320"/>
          </p14:sldIdLst>
        </p14:section>
        <p14:section name="Conclusion" id="{3C54A90D-D41C-1B4E-9A78-A8B8770DD230}">
          <p14:sldIdLst>
            <p14:sldId id="328"/>
            <p14:sldId id="335"/>
            <p14:sldId id="318"/>
          </p14:sldIdLst>
        </p14:section>
        <p14:section name="Creating Models" id="{304678F6-CCB5-C548-9454-7BC805995287}">
          <p14:sldIdLst>
            <p14:sldId id="283"/>
            <p14:sldId id="261"/>
            <p14:sldId id="289"/>
            <p14:sldId id="277"/>
            <p14:sldId id="291"/>
            <p14:sldId id="290"/>
            <p14:sldId id="260"/>
            <p14:sldId id="263"/>
            <p14:sldId id="276"/>
            <p14:sldId id="264"/>
            <p14:sldId id="292"/>
            <p14:sldId id="265"/>
            <p14:sldId id="266"/>
            <p14:sldId id="288"/>
            <p14:sldId id="267"/>
            <p14:sldId id="284"/>
            <p14:sldId id="268"/>
            <p14:sldId id="270"/>
            <p14:sldId id="285"/>
            <p14:sldId id="262"/>
            <p14:sldId id="278"/>
            <p14:sldId id="279"/>
            <p14:sldId id="272"/>
            <p14:sldId id="286"/>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p:restoredTop sz="95873"/>
  </p:normalViewPr>
  <p:slideViewPr>
    <p:cSldViewPr snapToGrid="0" snapToObjects="1">
      <p:cViewPr varScale="1">
        <p:scale>
          <a:sx n="109" d="100"/>
          <a:sy n="109" d="100"/>
        </p:scale>
        <p:origin x="20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1/6/26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22E0453-3720-564A-B6B4-5CB07F85AC0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3760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304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813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956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916A6E-2100-8142-A459-D131503AA14F}" type="datetimeFigureOut">
              <a:rPr lang="en-US" smtClean="0"/>
              <a:t>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985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916A6E-2100-8142-A459-D131503AA14F}" type="datetimeFigureOut">
              <a:rPr lang="en-US" smtClean="0"/>
              <a:t>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25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916A6E-2100-8142-A459-D131503AA14F}" type="datetimeFigureOut">
              <a:rPr lang="en-US" smtClean="0"/>
              <a:t>1/6/26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2E0453-3720-564A-B6B4-5CB07F85AC0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227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916A6E-2100-8142-A459-D131503AA14F}" type="datetimeFigureOut">
              <a:rPr lang="en-US" smtClean="0"/>
              <a:t>1/6/26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2E0453-3720-564A-B6B4-5CB07F85AC0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2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16A6E-2100-8142-A459-D131503AA14F}" type="datetimeFigureOut">
              <a:rPr lang="en-US" smtClean="0"/>
              <a:t>1/6/26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2E0453-3720-564A-B6B4-5CB07F85AC0A}" type="slidenum">
              <a:rPr lang="en-US" smtClean="0"/>
              <a:t>‹#›</a:t>
            </a:fld>
            <a:endParaRPr lang="en-US"/>
          </a:p>
        </p:txBody>
      </p:sp>
    </p:spTree>
    <p:extLst>
      <p:ext uri="{BB962C8B-B14F-4D97-AF65-F5344CB8AC3E}">
        <p14:creationId xmlns:p14="http://schemas.microsoft.com/office/powerpoint/2010/main" val="237041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916A6E-2100-8142-A459-D131503AA14F}" type="datetimeFigureOut">
              <a:rPr lang="en-US" smtClean="0"/>
              <a:t>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521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9916A6E-2100-8142-A459-D131503AA14F}" type="datetimeFigureOut">
              <a:rPr lang="en-US" smtClean="0"/>
              <a:t>1/6/26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507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9916A6E-2100-8142-A459-D131503AA14F}" type="datetimeFigureOut">
              <a:rPr lang="en-US" smtClean="0"/>
              <a:t>1/6/26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22E0453-3720-564A-B6B4-5CB07F85AC0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808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keras.io/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1BAA-703E-984A-BEE3-0CB52B72E336}"/>
              </a:ext>
            </a:extLst>
          </p:cNvPr>
          <p:cNvSpPr>
            <a:spLocks noGrp="1"/>
          </p:cNvSpPr>
          <p:nvPr>
            <p:ph type="title"/>
          </p:nvPr>
        </p:nvSpPr>
        <p:spPr/>
        <p:txBody>
          <a:bodyPr/>
          <a:lstStyle/>
          <a:p>
            <a:r>
              <a:rPr lang="en-US" dirty="0"/>
              <a:t>Today – real Neural Networks!</a:t>
            </a:r>
          </a:p>
        </p:txBody>
      </p:sp>
      <p:sp>
        <p:nvSpPr>
          <p:cNvPr id="3" name="Content Placeholder 2">
            <a:extLst>
              <a:ext uri="{FF2B5EF4-FFF2-40B4-BE49-F238E27FC236}">
                <a16:creationId xmlns:a16="http://schemas.microsoft.com/office/drawing/2014/main" id="{3BA23FED-F7D2-A74D-91C0-60D8751782C8}"/>
              </a:ext>
            </a:extLst>
          </p:cNvPr>
          <p:cNvSpPr>
            <a:spLocks noGrp="1"/>
          </p:cNvSpPr>
          <p:nvPr>
            <p:ph idx="1"/>
          </p:nvPr>
        </p:nvSpPr>
        <p:spPr>
          <a:xfrm>
            <a:off x="1451579" y="1853755"/>
            <a:ext cx="9943252" cy="4268372"/>
          </a:xfrm>
        </p:spPr>
        <p:txBody>
          <a:bodyPr>
            <a:normAutofit/>
          </a:bodyPr>
          <a:lstStyle/>
          <a:p>
            <a:r>
              <a:rPr lang="en-US" dirty="0"/>
              <a:t>Basics of </a:t>
            </a:r>
            <a:r>
              <a:rPr lang="en-US" dirty="0" err="1"/>
              <a:t>pytorch</a:t>
            </a:r>
            <a:r>
              <a:rPr lang="en-US" dirty="0"/>
              <a:t> neural networks:</a:t>
            </a:r>
          </a:p>
          <a:p>
            <a:pPr lvl="1"/>
            <a:r>
              <a:rPr lang="en-US" dirty="0"/>
              <a:t>Creating models</a:t>
            </a:r>
          </a:p>
          <a:p>
            <a:pPr lvl="1"/>
            <a:r>
              <a:rPr lang="en-US" dirty="0"/>
              <a:t>Adding layers</a:t>
            </a:r>
          </a:p>
          <a:p>
            <a:pPr lvl="1"/>
            <a:r>
              <a:rPr lang="en-US" dirty="0"/>
              <a:t>Basic optimization options – early stopping, dropout, regularization. We’ll tune more next time.</a:t>
            </a:r>
          </a:p>
          <a:p>
            <a:pPr lvl="1"/>
            <a:r>
              <a:rPr lang="en-US" dirty="0"/>
              <a:t>Need to do some exercises and try it out… </a:t>
            </a:r>
          </a:p>
          <a:p>
            <a:r>
              <a:rPr lang="en-US" dirty="0"/>
              <a:t>Versioning and </a:t>
            </a:r>
            <a:r>
              <a:rPr lang="en-US" dirty="0" err="1"/>
              <a:t>PyTorch</a:t>
            </a:r>
            <a:r>
              <a:rPr lang="en-US" dirty="0"/>
              <a:t> notes:</a:t>
            </a:r>
          </a:p>
          <a:p>
            <a:pPr lvl="1"/>
            <a:r>
              <a:rPr lang="en-US" dirty="0"/>
              <a:t>I’ll do most of the work in </a:t>
            </a:r>
            <a:r>
              <a:rPr lang="en-US" dirty="0" err="1"/>
              <a:t>Colab</a:t>
            </a:r>
            <a:r>
              <a:rPr lang="en-US" dirty="0"/>
              <a:t> – so what you’ll get is identical. </a:t>
            </a:r>
          </a:p>
          <a:p>
            <a:pPr lvl="1"/>
            <a:r>
              <a:rPr lang="en-US" dirty="0"/>
              <a:t>If running on your computer, details may vary (largely around name/imports)</a:t>
            </a:r>
          </a:p>
        </p:txBody>
      </p:sp>
    </p:spTree>
    <p:extLst>
      <p:ext uri="{BB962C8B-B14F-4D97-AF65-F5344CB8AC3E}">
        <p14:creationId xmlns:p14="http://schemas.microsoft.com/office/powerpoint/2010/main" val="2095154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7CEC-B14B-740E-B936-BB1CEEDED306}"/>
              </a:ext>
            </a:extLst>
          </p:cNvPr>
          <p:cNvSpPr>
            <a:spLocks noGrp="1"/>
          </p:cNvSpPr>
          <p:nvPr>
            <p:ph type="title"/>
          </p:nvPr>
        </p:nvSpPr>
        <p:spPr/>
        <p:txBody>
          <a:bodyPr/>
          <a:lstStyle/>
          <a:p>
            <a:r>
              <a:rPr lang="en-US" dirty="0"/>
              <a:t>Neural Network Libraries</a:t>
            </a:r>
          </a:p>
        </p:txBody>
      </p:sp>
      <p:sp>
        <p:nvSpPr>
          <p:cNvPr id="3" name="Content Placeholder 2">
            <a:extLst>
              <a:ext uri="{FF2B5EF4-FFF2-40B4-BE49-F238E27FC236}">
                <a16:creationId xmlns:a16="http://schemas.microsoft.com/office/drawing/2014/main" id="{D16D7687-B1C1-8980-8388-8A889D5F9009}"/>
              </a:ext>
            </a:extLst>
          </p:cNvPr>
          <p:cNvSpPr>
            <a:spLocks noGrp="1"/>
          </p:cNvSpPr>
          <p:nvPr>
            <p:ph idx="1"/>
          </p:nvPr>
        </p:nvSpPr>
        <p:spPr>
          <a:xfrm>
            <a:off x="1451579" y="1978270"/>
            <a:ext cx="9603275" cy="4075212"/>
          </a:xfrm>
        </p:spPr>
        <p:txBody>
          <a:bodyPr/>
          <a:lstStyle/>
          <a:p>
            <a:r>
              <a:rPr lang="en-US" dirty="0" err="1"/>
              <a:t>PyTorch</a:t>
            </a:r>
            <a:r>
              <a:rPr lang="en-US" dirty="0"/>
              <a:t> is currently one of the two big NN libraries, with </a:t>
            </a:r>
            <a:r>
              <a:rPr lang="en-US" dirty="0" err="1"/>
              <a:t>tensorflow</a:t>
            </a:r>
            <a:r>
              <a:rPr lang="en-US" dirty="0"/>
              <a:t>/</a:t>
            </a:r>
            <a:r>
              <a:rPr lang="en-US" dirty="0" err="1"/>
              <a:t>keras</a:t>
            </a:r>
            <a:r>
              <a:rPr lang="en-US" dirty="0"/>
              <a:t>. </a:t>
            </a:r>
          </a:p>
          <a:p>
            <a:pPr lvl="1"/>
            <a:r>
              <a:rPr lang="en-US" dirty="0"/>
              <a:t>They do basically the same thing, syntax and details are different. </a:t>
            </a:r>
          </a:p>
          <a:p>
            <a:pPr lvl="1"/>
            <a:r>
              <a:rPr lang="en-US" dirty="0" err="1"/>
              <a:t>PyTorch</a:t>
            </a:r>
            <a:r>
              <a:rPr lang="en-US" dirty="0"/>
              <a:t> tends to be more common on new/public stuff, </a:t>
            </a:r>
            <a:r>
              <a:rPr lang="en-US" dirty="0" err="1"/>
              <a:t>tf</a:t>
            </a:r>
            <a:r>
              <a:rPr lang="en-US" dirty="0"/>
              <a:t> is older and kind of more est.</a:t>
            </a:r>
          </a:p>
          <a:p>
            <a:endParaRPr lang="en-US" dirty="0"/>
          </a:p>
          <a:p>
            <a:r>
              <a:rPr lang="en-US" dirty="0"/>
              <a:t>There’s some messy and confusing stuff with backends, combining </a:t>
            </a:r>
            <a:r>
              <a:rPr lang="en-US" dirty="0" err="1"/>
              <a:t>keras</a:t>
            </a:r>
            <a:r>
              <a:rPr lang="en-US" dirty="0"/>
              <a:t>/torch, </a:t>
            </a:r>
            <a:r>
              <a:rPr lang="en-US" dirty="0" err="1"/>
              <a:t>etc</a:t>
            </a:r>
            <a:r>
              <a:rPr lang="en-US" dirty="0"/>
              <a:t>…</a:t>
            </a:r>
          </a:p>
          <a:p>
            <a:pPr lvl="1"/>
            <a:r>
              <a:rPr lang="en-US" dirty="0"/>
              <a:t>Ignore all this, unless you really care, it doesn’t matter much for learning. </a:t>
            </a:r>
          </a:p>
          <a:p>
            <a:endParaRPr lang="en-US" dirty="0"/>
          </a:p>
        </p:txBody>
      </p:sp>
    </p:spTree>
    <p:extLst>
      <p:ext uri="{BB962C8B-B14F-4D97-AF65-F5344CB8AC3E}">
        <p14:creationId xmlns:p14="http://schemas.microsoft.com/office/powerpoint/2010/main" val="220053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234D-0308-E7E7-AF49-906E38241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5B4D6-61EC-8844-F715-EC4343ED3E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96A217-3EDF-F948-9D99-70EF44676585}"/>
              </a:ext>
            </a:extLst>
          </p:cNvPr>
          <p:cNvSpPr>
            <a:spLocks noGrp="1"/>
          </p:cNvSpPr>
          <p:nvPr>
            <p:ph idx="1"/>
          </p:nvPr>
        </p:nvSpPr>
        <p:spPr/>
        <p:txBody>
          <a:bodyPr/>
          <a:lstStyle/>
          <a:p>
            <a:endParaRPr lang="en-US"/>
          </a:p>
        </p:txBody>
      </p:sp>
      <p:pic>
        <p:nvPicPr>
          <p:cNvPr id="1026" name="Picture 2" descr="Tensorflow Vs Pytorch - Genspark">
            <a:extLst>
              <a:ext uri="{FF2B5EF4-FFF2-40B4-BE49-F238E27FC236}">
                <a16:creationId xmlns:a16="http://schemas.microsoft.com/office/drawing/2014/main" id="{19C8519E-B818-1004-FA3A-1B92FF066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175"/>
            <a:ext cx="12192000" cy="583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77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5D26-3E52-6BFC-6E3A-8E6E99182F27}"/>
              </a:ext>
            </a:extLst>
          </p:cNvPr>
          <p:cNvSpPr>
            <a:spLocks noGrp="1"/>
          </p:cNvSpPr>
          <p:nvPr>
            <p:ph type="title"/>
          </p:nvPr>
        </p:nvSpPr>
        <p:spPr/>
        <p:txBody>
          <a:bodyPr/>
          <a:lstStyle/>
          <a:p>
            <a:r>
              <a:rPr lang="en-US" dirty="0"/>
              <a:t>Our Usage…</a:t>
            </a:r>
          </a:p>
        </p:txBody>
      </p:sp>
      <p:sp>
        <p:nvSpPr>
          <p:cNvPr id="3" name="Content Placeholder 2">
            <a:extLst>
              <a:ext uri="{FF2B5EF4-FFF2-40B4-BE49-F238E27FC236}">
                <a16:creationId xmlns:a16="http://schemas.microsoft.com/office/drawing/2014/main" id="{D67F2B75-F54B-5D3C-5544-F35599219C9D}"/>
              </a:ext>
            </a:extLst>
          </p:cNvPr>
          <p:cNvSpPr>
            <a:spLocks noGrp="1"/>
          </p:cNvSpPr>
          <p:nvPr>
            <p:ph idx="1"/>
          </p:nvPr>
        </p:nvSpPr>
        <p:spPr>
          <a:xfrm>
            <a:off x="1451579" y="1916724"/>
            <a:ext cx="9603275" cy="4136758"/>
          </a:xfrm>
        </p:spPr>
        <p:txBody>
          <a:bodyPr/>
          <a:lstStyle/>
          <a:p>
            <a:r>
              <a:rPr lang="en-US" dirty="0" err="1"/>
              <a:t>PyTorch</a:t>
            </a:r>
            <a:r>
              <a:rPr lang="en-US" dirty="0"/>
              <a:t> is much easier to use than doing it by hand, but not the simplest. </a:t>
            </a:r>
          </a:p>
          <a:p>
            <a:pPr lvl="1"/>
            <a:r>
              <a:rPr lang="en-US" dirty="0"/>
              <a:t>There’s still some boilerplate code and some details we need to manage. </a:t>
            </a:r>
          </a:p>
          <a:p>
            <a:r>
              <a:rPr lang="en-US" dirty="0"/>
              <a:t>Our main projects when making </a:t>
            </a:r>
            <a:r>
              <a:rPr lang="en-US" dirty="0" err="1"/>
              <a:t>pytorch</a:t>
            </a:r>
            <a:r>
              <a:rPr lang="en-US" dirty="0"/>
              <a:t> models will be:</a:t>
            </a:r>
          </a:p>
          <a:p>
            <a:pPr lvl="1"/>
            <a:r>
              <a:rPr lang="en-US" dirty="0"/>
              <a:t>Mange the data – similar to before, though now we make special torch specific data objects. </a:t>
            </a:r>
          </a:p>
          <a:p>
            <a:pPr lvl="1"/>
            <a:r>
              <a:rPr lang="en-US" dirty="0"/>
              <a:t>Construct the model – make a model object with the layers and such. </a:t>
            </a:r>
          </a:p>
          <a:p>
            <a:pPr lvl="1"/>
            <a:r>
              <a:rPr lang="en-US" dirty="0"/>
              <a:t>Configure training – define loss and optimization (</a:t>
            </a:r>
            <a:r>
              <a:rPr lang="en-US" dirty="0" err="1"/>
              <a:t>gd</a:t>
            </a:r>
            <a:r>
              <a:rPr lang="en-US" dirty="0"/>
              <a:t> algorithm). </a:t>
            </a:r>
          </a:p>
          <a:p>
            <a:pPr lvl="1"/>
            <a:r>
              <a:rPr lang="en-US" dirty="0"/>
              <a:t>Make train/test loops – define what happens when we train (similar to manual version). </a:t>
            </a:r>
          </a:p>
          <a:p>
            <a:r>
              <a:rPr lang="en-US" dirty="0"/>
              <a:t>The data and model are scenario specific, the loops are pretty boilerplate. </a:t>
            </a:r>
          </a:p>
          <a:p>
            <a:r>
              <a:rPr lang="en-US" dirty="0"/>
              <a:t>Note: there’s a condensed/simplified interface called lightning, we </a:t>
            </a:r>
            <a:r>
              <a:rPr lang="en-US" i="1" dirty="0"/>
              <a:t>might</a:t>
            </a:r>
            <a:r>
              <a:rPr lang="en-US" dirty="0"/>
              <a:t> touch it later. </a:t>
            </a:r>
          </a:p>
        </p:txBody>
      </p:sp>
    </p:spTree>
    <p:extLst>
      <p:ext uri="{BB962C8B-B14F-4D97-AF65-F5344CB8AC3E}">
        <p14:creationId xmlns:p14="http://schemas.microsoft.com/office/powerpoint/2010/main" val="153428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0085-9BCE-AF55-8314-62BF95D55614}"/>
              </a:ext>
            </a:extLst>
          </p:cNvPr>
          <p:cNvSpPr>
            <a:spLocks noGrp="1"/>
          </p:cNvSpPr>
          <p:nvPr>
            <p:ph type="title"/>
          </p:nvPr>
        </p:nvSpPr>
        <p:spPr/>
        <p:txBody>
          <a:bodyPr/>
          <a:lstStyle/>
          <a:p>
            <a:r>
              <a:rPr lang="en-US" dirty="0"/>
              <a:t>Support and Resources</a:t>
            </a:r>
          </a:p>
        </p:txBody>
      </p:sp>
      <p:sp>
        <p:nvSpPr>
          <p:cNvPr id="3" name="Content Placeholder 2">
            <a:extLst>
              <a:ext uri="{FF2B5EF4-FFF2-40B4-BE49-F238E27FC236}">
                <a16:creationId xmlns:a16="http://schemas.microsoft.com/office/drawing/2014/main" id="{8A11FDC2-2EB3-3ABF-D068-4C6A0E873B46}"/>
              </a:ext>
            </a:extLst>
          </p:cNvPr>
          <p:cNvSpPr>
            <a:spLocks noGrp="1"/>
          </p:cNvSpPr>
          <p:nvPr>
            <p:ph idx="1"/>
          </p:nvPr>
        </p:nvSpPr>
        <p:spPr>
          <a:xfrm>
            <a:off x="1451579" y="1943100"/>
            <a:ext cx="9603275" cy="4110381"/>
          </a:xfrm>
        </p:spPr>
        <p:txBody>
          <a:bodyPr/>
          <a:lstStyle/>
          <a:p>
            <a:r>
              <a:rPr lang="en-US" dirty="0"/>
              <a:t>Generally, these models will have more custom code than sklearn projects. </a:t>
            </a:r>
          </a:p>
          <a:p>
            <a:pPr lvl="1"/>
            <a:r>
              <a:rPr lang="en-US" dirty="0"/>
              <a:t>#1 hint – build/test incrementally. Can I load one record, one set of records, train a model, test it, add layers, change optimizer, </a:t>
            </a:r>
            <a:r>
              <a:rPr lang="en-US" dirty="0" err="1"/>
              <a:t>etc</a:t>
            </a:r>
            <a:r>
              <a:rPr lang="en-US" dirty="0"/>
              <a:t>… Test one thing at a time if struggling. </a:t>
            </a:r>
          </a:p>
          <a:p>
            <a:r>
              <a:rPr lang="en-US" dirty="0"/>
              <a:t>The documentation is very substantial and mostly good. </a:t>
            </a:r>
          </a:p>
          <a:p>
            <a:pPr lvl="1"/>
            <a:r>
              <a:rPr lang="en-US" dirty="0" err="1"/>
              <a:t>PyTorch</a:t>
            </a:r>
            <a:r>
              <a:rPr lang="en-US" dirty="0"/>
              <a:t> documentation is decent and has some examples. </a:t>
            </a:r>
          </a:p>
          <a:p>
            <a:pPr lvl="1"/>
            <a:r>
              <a:rPr lang="en-US" dirty="0"/>
              <a:t>The text gives pretty good explanations and examples that can be adapted. </a:t>
            </a:r>
          </a:p>
          <a:p>
            <a:pPr lvl="1"/>
            <a:r>
              <a:rPr lang="en-US" dirty="0"/>
              <a:t>There is a near infinite amount of resources and examples online – beware of version used. </a:t>
            </a:r>
          </a:p>
          <a:p>
            <a:r>
              <a:rPr lang="en-US" dirty="0"/>
              <a:t>I find it is easy to find answers, but you need to know what specifically you’re looking for.</a:t>
            </a:r>
          </a:p>
          <a:p>
            <a:pPr lvl="1"/>
            <a:r>
              <a:rPr lang="en-US" dirty="0"/>
              <a:t>E.g. “this model doesn’t work” is hard to answer, “this model gives this error when adding an LSTM layer” is probably pretty simple. </a:t>
            </a:r>
          </a:p>
        </p:txBody>
      </p:sp>
    </p:spTree>
    <p:extLst>
      <p:ext uri="{BB962C8B-B14F-4D97-AF65-F5344CB8AC3E}">
        <p14:creationId xmlns:p14="http://schemas.microsoft.com/office/powerpoint/2010/main" val="3603154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7772-913D-7E47-AC5A-42F323B81239}"/>
              </a:ext>
            </a:extLst>
          </p:cNvPr>
          <p:cNvSpPr>
            <a:spLocks noGrp="1"/>
          </p:cNvSpPr>
          <p:nvPr>
            <p:ph type="title"/>
          </p:nvPr>
        </p:nvSpPr>
        <p:spPr/>
        <p:txBody>
          <a:bodyPr/>
          <a:lstStyle/>
          <a:p>
            <a:r>
              <a:rPr lang="en-US" dirty="0"/>
              <a:t>Introduction to </a:t>
            </a:r>
            <a:r>
              <a:rPr lang="en-US" dirty="0" err="1"/>
              <a:t>Tensorflow</a:t>
            </a:r>
            <a:endParaRPr lang="en-US" dirty="0"/>
          </a:p>
        </p:txBody>
      </p:sp>
      <p:sp>
        <p:nvSpPr>
          <p:cNvPr id="3" name="Content Placeholder 2">
            <a:extLst>
              <a:ext uri="{FF2B5EF4-FFF2-40B4-BE49-F238E27FC236}">
                <a16:creationId xmlns:a16="http://schemas.microsoft.com/office/drawing/2014/main" id="{1ACB1C0C-A4C8-784F-A370-49BEF3256FE7}"/>
              </a:ext>
            </a:extLst>
          </p:cNvPr>
          <p:cNvSpPr>
            <a:spLocks noGrp="1"/>
          </p:cNvSpPr>
          <p:nvPr>
            <p:ph idx="1"/>
          </p:nvPr>
        </p:nvSpPr>
        <p:spPr>
          <a:xfrm>
            <a:off x="2418409" y="2015732"/>
            <a:ext cx="9773591" cy="4037749"/>
          </a:xfrm>
        </p:spPr>
        <p:txBody>
          <a:bodyPr>
            <a:normAutofit/>
          </a:bodyPr>
          <a:lstStyle/>
          <a:p>
            <a:r>
              <a:rPr lang="en-US" dirty="0"/>
              <a:t>Just like </a:t>
            </a:r>
            <a:r>
              <a:rPr lang="en-US" dirty="0" err="1"/>
              <a:t>sklearn</a:t>
            </a:r>
            <a:r>
              <a:rPr lang="en-US" dirty="0"/>
              <a:t> provides a library of predictive models, </a:t>
            </a:r>
            <a:r>
              <a:rPr lang="en-US" dirty="0" err="1"/>
              <a:t>tensorflow</a:t>
            </a:r>
            <a:r>
              <a:rPr lang="en-US" dirty="0"/>
              <a:t> does similar for NN. </a:t>
            </a:r>
          </a:p>
          <a:p>
            <a:r>
              <a:rPr lang="en-US" dirty="0" err="1"/>
              <a:t>Tensorflow</a:t>
            </a:r>
            <a:r>
              <a:rPr lang="en-US" dirty="0"/>
              <a:t> was developed by Google in 2015, it is free and open source. </a:t>
            </a:r>
          </a:p>
          <a:p>
            <a:r>
              <a:rPr lang="en-US" dirty="0"/>
              <a:t>Uses a graph internally to store the structure of a network. </a:t>
            </a:r>
          </a:p>
          <a:p>
            <a:r>
              <a:rPr lang="en-US" dirty="0"/>
              <a:t>Provides layers, loss functions, </a:t>
            </a:r>
            <a:r>
              <a:rPr lang="en-US" dirty="0" err="1"/>
              <a:t>etc</a:t>
            </a:r>
            <a:r>
              <a:rPr lang="en-US" dirty="0"/>
              <a:t>… allowing us to make NNs without coding the innards. </a:t>
            </a:r>
          </a:p>
          <a:p>
            <a:pPr lvl="1"/>
            <a:r>
              <a:rPr lang="en-US" dirty="0"/>
              <a:t>Calculations are offloaded to C++ modules, which are faster. </a:t>
            </a:r>
          </a:p>
          <a:p>
            <a:r>
              <a:rPr lang="en-US" dirty="0"/>
              <a:t>TensorFlow basically allows you to not do all the math by hand in making a neural network. </a:t>
            </a:r>
          </a:p>
          <a:p>
            <a:r>
              <a:rPr lang="en-US" dirty="0"/>
              <a:t>TensorFlow is still relatively low level (kind of like C vs Python). </a:t>
            </a:r>
          </a:p>
        </p:txBody>
      </p:sp>
      <p:pic>
        <p:nvPicPr>
          <p:cNvPr id="4098" name="Picture 2" descr="How to Form Graphs in Tensorflow? - GeeksforGeeks">
            <a:extLst>
              <a:ext uri="{FF2B5EF4-FFF2-40B4-BE49-F238E27FC236}">
                <a16:creationId xmlns:a16="http://schemas.microsoft.com/office/drawing/2014/main" id="{A5EE66AE-BBB7-296B-E422-CA66E73191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300" t="16667" r="22879"/>
          <a:stretch/>
        </p:blipFill>
        <p:spPr bwMode="auto">
          <a:xfrm>
            <a:off x="0" y="1853754"/>
            <a:ext cx="2418409" cy="503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51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92FF-0306-F54E-BD8C-256DB5A002F8}"/>
              </a:ext>
            </a:extLst>
          </p:cNvPr>
          <p:cNvSpPr>
            <a:spLocks noGrp="1"/>
          </p:cNvSpPr>
          <p:nvPr>
            <p:ph type="title"/>
          </p:nvPr>
        </p:nvSpPr>
        <p:spPr/>
        <p:txBody>
          <a:bodyPr/>
          <a:lstStyle/>
          <a:p>
            <a:r>
              <a:rPr lang="en-US" dirty="0"/>
              <a:t>Enter </a:t>
            </a:r>
            <a:r>
              <a:rPr lang="en-US" dirty="0" err="1"/>
              <a:t>Keras</a:t>
            </a:r>
            <a:r>
              <a:rPr lang="en-US" dirty="0"/>
              <a:t>…</a:t>
            </a:r>
          </a:p>
        </p:txBody>
      </p:sp>
      <p:sp>
        <p:nvSpPr>
          <p:cNvPr id="3" name="Content Placeholder 2">
            <a:extLst>
              <a:ext uri="{FF2B5EF4-FFF2-40B4-BE49-F238E27FC236}">
                <a16:creationId xmlns:a16="http://schemas.microsoft.com/office/drawing/2014/main" id="{47F3B658-2C60-064B-88DE-0E1FC3136D5E}"/>
              </a:ext>
            </a:extLst>
          </p:cNvPr>
          <p:cNvSpPr>
            <a:spLocks noGrp="1"/>
          </p:cNvSpPr>
          <p:nvPr>
            <p:ph idx="1"/>
          </p:nvPr>
        </p:nvSpPr>
        <p:spPr>
          <a:xfrm>
            <a:off x="1451579" y="1853754"/>
            <a:ext cx="9603275" cy="4301719"/>
          </a:xfrm>
        </p:spPr>
        <p:txBody>
          <a:bodyPr>
            <a:normAutofit fontScale="92500" lnSpcReduction="20000"/>
          </a:bodyPr>
          <a:lstStyle/>
          <a:p>
            <a:r>
              <a:rPr lang="en-US" dirty="0" err="1"/>
              <a:t>Keras</a:t>
            </a:r>
            <a:r>
              <a:rPr lang="en-US" dirty="0"/>
              <a:t> is an even higher-level library that provides an easier API for TF. </a:t>
            </a:r>
          </a:p>
          <a:p>
            <a:r>
              <a:rPr lang="en-US" dirty="0"/>
              <a:t>It’s pretty much all </a:t>
            </a:r>
            <a:r>
              <a:rPr lang="en-US" dirty="0" err="1"/>
              <a:t>Keras</a:t>
            </a:r>
            <a:r>
              <a:rPr lang="en-US" dirty="0"/>
              <a:t> now, at least as far as the labeling. </a:t>
            </a:r>
          </a:p>
          <a:p>
            <a:pPr lvl="1"/>
            <a:r>
              <a:rPr lang="en-US" dirty="0"/>
              <a:t>Originally a separate product, now integrated with the core of TF. </a:t>
            </a:r>
          </a:p>
          <a:p>
            <a:pPr lvl="1"/>
            <a:r>
              <a:rPr lang="en-US" dirty="0" err="1"/>
              <a:t>Keras</a:t>
            </a:r>
            <a:r>
              <a:rPr lang="en-US" dirty="0"/>
              <a:t> can be used with other backends like </a:t>
            </a:r>
            <a:r>
              <a:rPr lang="en-US" dirty="0" err="1"/>
              <a:t>pytorch</a:t>
            </a:r>
            <a:r>
              <a:rPr lang="en-US" dirty="0"/>
              <a:t>. </a:t>
            </a:r>
          </a:p>
          <a:p>
            <a:r>
              <a:rPr lang="en-US" dirty="0"/>
              <a:t>The good:</a:t>
            </a:r>
          </a:p>
          <a:p>
            <a:pPr lvl="1"/>
            <a:r>
              <a:rPr lang="en-US" dirty="0"/>
              <a:t>Using </a:t>
            </a:r>
            <a:r>
              <a:rPr lang="en-US" dirty="0" err="1"/>
              <a:t>Keras</a:t>
            </a:r>
            <a:r>
              <a:rPr lang="en-US" dirty="0"/>
              <a:t> is relatively easy. </a:t>
            </a:r>
          </a:p>
          <a:p>
            <a:r>
              <a:rPr lang="en-US" dirty="0"/>
              <a:t>The bad:</a:t>
            </a:r>
          </a:p>
          <a:p>
            <a:pPr lvl="1"/>
            <a:r>
              <a:rPr lang="en-US" dirty="0"/>
              <a:t>Many things may have different names or </a:t>
            </a:r>
            <a:r>
              <a:rPr lang="en-US" dirty="0" err="1"/>
              <a:t>convetions</a:t>
            </a:r>
            <a:r>
              <a:rPr lang="en-US" dirty="0"/>
              <a:t> depending where they originated. </a:t>
            </a:r>
          </a:p>
          <a:p>
            <a:pPr lvl="1"/>
            <a:r>
              <a:rPr lang="en-US" dirty="0"/>
              <a:t>Everything that has changed names since I made this, and made me hate myself. </a:t>
            </a:r>
          </a:p>
          <a:p>
            <a:r>
              <a:rPr lang="en-US" dirty="0"/>
              <a:t>If you need to look something up, Google “</a:t>
            </a:r>
            <a:r>
              <a:rPr lang="en-US" dirty="0" err="1"/>
              <a:t>Keras</a:t>
            </a:r>
            <a:r>
              <a:rPr lang="en-US" dirty="0"/>
              <a:t> </a:t>
            </a:r>
            <a:r>
              <a:rPr lang="en-US" dirty="0" err="1"/>
              <a:t>my_thing</a:t>
            </a:r>
            <a:r>
              <a:rPr lang="en-US" dirty="0"/>
              <a:t>” and you’ll probably find it. </a:t>
            </a:r>
          </a:p>
          <a:p>
            <a:r>
              <a:rPr lang="en-US" dirty="0"/>
              <a:t>We don’t really need to differentiate between TF/</a:t>
            </a:r>
            <a:r>
              <a:rPr lang="en-US" dirty="0" err="1"/>
              <a:t>Keras</a:t>
            </a:r>
            <a:r>
              <a:rPr lang="en-US" dirty="0"/>
              <a:t> most (all??) of the time. </a:t>
            </a:r>
          </a:p>
        </p:txBody>
      </p:sp>
    </p:spTree>
    <p:extLst>
      <p:ext uri="{BB962C8B-B14F-4D97-AF65-F5344CB8AC3E}">
        <p14:creationId xmlns:p14="http://schemas.microsoft.com/office/powerpoint/2010/main" val="269107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E193-0666-A6EE-31C4-127642CE8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C0AD01-6AF1-568D-5EE9-595670A1F191}"/>
              </a:ext>
            </a:extLst>
          </p:cNvPr>
          <p:cNvSpPr>
            <a:spLocks noGrp="1"/>
          </p:cNvSpPr>
          <p:nvPr>
            <p:ph idx="1"/>
          </p:nvPr>
        </p:nvSpPr>
        <p:spPr/>
        <p:txBody>
          <a:bodyPr/>
          <a:lstStyle/>
          <a:p>
            <a:endParaRPr lang="en-US"/>
          </a:p>
        </p:txBody>
      </p:sp>
      <p:pic>
        <p:nvPicPr>
          <p:cNvPr id="1026" name="Picture 2" descr="Tensorflow Vs Pytorch - Genspark">
            <a:extLst>
              <a:ext uri="{FF2B5EF4-FFF2-40B4-BE49-F238E27FC236}">
                <a16:creationId xmlns:a16="http://schemas.microsoft.com/office/drawing/2014/main" id="{CD22A901-CC16-1938-35F5-77DEF90B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175"/>
            <a:ext cx="12192000" cy="583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2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A2DA-8BB9-21D7-E0A9-8B3F711F33B0}"/>
              </a:ext>
            </a:extLst>
          </p:cNvPr>
          <p:cNvSpPr>
            <a:spLocks noGrp="1"/>
          </p:cNvSpPr>
          <p:nvPr>
            <p:ph type="title"/>
          </p:nvPr>
        </p:nvSpPr>
        <p:spPr/>
        <p:txBody>
          <a:bodyPr/>
          <a:lstStyle/>
          <a:p>
            <a:r>
              <a:rPr lang="en-US" dirty="0"/>
              <a:t>Getting’ Torchy With it</a:t>
            </a:r>
          </a:p>
        </p:txBody>
      </p:sp>
      <p:sp>
        <p:nvSpPr>
          <p:cNvPr id="3" name="Content Placeholder 2">
            <a:extLst>
              <a:ext uri="{FF2B5EF4-FFF2-40B4-BE49-F238E27FC236}">
                <a16:creationId xmlns:a16="http://schemas.microsoft.com/office/drawing/2014/main" id="{C3FFBE25-9441-9F5F-ED90-658161F7456E}"/>
              </a:ext>
            </a:extLst>
          </p:cNvPr>
          <p:cNvSpPr>
            <a:spLocks noGrp="1"/>
          </p:cNvSpPr>
          <p:nvPr>
            <p:ph idx="1"/>
          </p:nvPr>
        </p:nvSpPr>
        <p:spPr>
          <a:xfrm>
            <a:off x="1451579" y="1853754"/>
            <a:ext cx="9603275" cy="4199727"/>
          </a:xfrm>
        </p:spPr>
        <p:txBody>
          <a:bodyPr/>
          <a:lstStyle/>
          <a:p>
            <a:r>
              <a:rPr lang="en-US" dirty="0"/>
              <a:t>It is kind of lower-level in code syntax:</a:t>
            </a:r>
          </a:p>
          <a:p>
            <a:pPr lvl="1"/>
            <a:r>
              <a:rPr lang="en-US" dirty="0"/>
              <a:t>It looks ‘messier’ or more in the details that we might be used to. </a:t>
            </a:r>
          </a:p>
          <a:p>
            <a:r>
              <a:rPr lang="en-US" dirty="0"/>
              <a:t>In code, we need to:</a:t>
            </a:r>
          </a:p>
          <a:p>
            <a:pPr lvl="1"/>
            <a:r>
              <a:rPr lang="en-US" dirty="0"/>
              <a:t>Prepare data. </a:t>
            </a:r>
          </a:p>
          <a:p>
            <a:pPr lvl="1"/>
            <a:r>
              <a:rPr lang="en-US" dirty="0"/>
              <a:t>Create model structure. </a:t>
            </a:r>
          </a:p>
          <a:p>
            <a:pPr lvl="1"/>
            <a:r>
              <a:rPr lang="en-US" dirty="0"/>
              <a:t>Define the training loop. </a:t>
            </a:r>
          </a:p>
          <a:p>
            <a:r>
              <a:rPr lang="en-US" dirty="0"/>
              <a:t>Most of the details (gradient, loss) can be handled by </a:t>
            </a:r>
            <a:r>
              <a:rPr lang="en-US" dirty="0" err="1"/>
              <a:t>pytorch</a:t>
            </a:r>
            <a:r>
              <a:rPr lang="en-US" dirty="0"/>
              <a:t>, we must setup ‘framework’. </a:t>
            </a:r>
          </a:p>
          <a:p>
            <a:pPr lvl="1"/>
            <a:endParaRPr lang="en-US" dirty="0"/>
          </a:p>
        </p:txBody>
      </p:sp>
    </p:spTree>
    <p:extLst>
      <p:ext uri="{BB962C8B-B14F-4D97-AF65-F5344CB8AC3E}">
        <p14:creationId xmlns:p14="http://schemas.microsoft.com/office/powerpoint/2010/main" val="999376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1A97-47E9-F444-9636-BB7DB4F00FEB}"/>
              </a:ext>
            </a:extLst>
          </p:cNvPr>
          <p:cNvSpPr>
            <a:spLocks noGrp="1"/>
          </p:cNvSpPr>
          <p:nvPr>
            <p:ph type="title"/>
          </p:nvPr>
        </p:nvSpPr>
        <p:spPr>
          <a:xfrm>
            <a:off x="1451579" y="804519"/>
            <a:ext cx="9603275" cy="1049235"/>
          </a:xfrm>
        </p:spPr>
        <p:txBody>
          <a:bodyPr>
            <a:normAutofit/>
          </a:bodyPr>
          <a:lstStyle/>
          <a:p>
            <a:r>
              <a:rPr lang="en-US" dirty="0"/>
              <a:t>Using </a:t>
            </a:r>
            <a:r>
              <a:rPr lang="en-US" dirty="0" err="1"/>
              <a:t>Keras</a:t>
            </a:r>
            <a:r>
              <a:rPr lang="en-US" dirty="0"/>
              <a:t> and </a:t>
            </a:r>
            <a:r>
              <a:rPr lang="en-US" dirty="0" err="1"/>
              <a:t>Tensorflow</a:t>
            </a:r>
            <a:endParaRPr lang="en-US" dirty="0"/>
          </a:p>
        </p:txBody>
      </p:sp>
      <p:sp>
        <p:nvSpPr>
          <p:cNvPr id="3" name="Content Placeholder 2">
            <a:extLst>
              <a:ext uri="{FF2B5EF4-FFF2-40B4-BE49-F238E27FC236}">
                <a16:creationId xmlns:a16="http://schemas.microsoft.com/office/drawing/2014/main" id="{FDCA9CF5-3203-A047-BA61-A160628EAD90}"/>
              </a:ext>
            </a:extLst>
          </p:cNvPr>
          <p:cNvSpPr>
            <a:spLocks noGrp="1"/>
          </p:cNvSpPr>
          <p:nvPr>
            <p:ph idx="1"/>
          </p:nvPr>
        </p:nvSpPr>
        <p:spPr>
          <a:xfrm>
            <a:off x="0" y="2015734"/>
            <a:ext cx="7958137" cy="4037747"/>
          </a:xfrm>
        </p:spPr>
        <p:txBody>
          <a:bodyPr>
            <a:normAutofit/>
          </a:bodyPr>
          <a:lstStyle/>
          <a:p>
            <a:r>
              <a:rPr lang="en-US" sz="2400" dirty="0"/>
              <a:t>When creating a NN with TF we don’t need to care about internal calculations. </a:t>
            </a:r>
          </a:p>
          <a:p>
            <a:r>
              <a:rPr lang="en-US" sz="2400" dirty="0"/>
              <a:t>We specify what the model is, what the layers are, and configure them via parameters. </a:t>
            </a:r>
          </a:p>
          <a:p>
            <a:pPr lvl="1"/>
            <a:r>
              <a:rPr lang="en-US" sz="2200" dirty="0"/>
              <a:t>Dot products and transposes can be ignored. </a:t>
            </a:r>
          </a:p>
          <a:p>
            <a:r>
              <a:rPr lang="en-US" sz="2400" dirty="0"/>
              <a:t>Starting point is creating a model, we’ll always use a Sequential one. </a:t>
            </a:r>
          </a:p>
          <a:p>
            <a:pPr lvl="1"/>
            <a:r>
              <a:rPr lang="en-US" sz="2000" dirty="0"/>
              <a:t>Other types of models allow for us to customize that internal stuff. </a:t>
            </a:r>
          </a:p>
        </p:txBody>
      </p:sp>
      <p:pic>
        <p:nvPicPr>
          <p:cNvPr id="1026" name="Picture 2" descr="TensorFlow 1.0 vs 2.0, Part 3: tf.keras | by Yusup | AI³ | Theory,  Practice, Business | Medium">
            <a:extLst>
              <a:ext uri="{FF2B5EF4-FFF2-40B4-BE49-F238E27FC236}">
                <a16:creationId xmlns:a16="http://schemas.microsoft.com/office/drawing/2014/main" id="{350DA86F-F65F-E543-BF8B-F33CEF270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79" t="18191" r="17445" b="19410"/>
          <a:stretch/>
        </p:blipFill>
        <p:spPr bwMode="auto">
          <a:xfrm>
            <a:off x="8088015" y="2304978"/>
            <a:ext cx="4103985" cy="224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9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AC4B-4B95-D476-F6B6-70FF045C7291}"/>
              </a:ext>
            </a:extLst>
          </p:cNvPr>
          <p:cNvSpPr>
            <a:spLocks noGrp="1"/>
          </p:cNvSpPr>
          <p:nvPr>
            <p:ph type="title"/>
          </p:nvPr>
        </p:nvSpPr>
        <p:spPr/>
        <p:txBody>
          <a:bodyPr/>
          <a:lstStyle/>
          <a:p>
            <a:r>
              <a:rPr lang="en-US" dirty="0"/>
              <a:t>Please Cry for Me!</a:t>
            </a:r>
          </a:p>
        </p:txBody>
      </p:sp>
      <p:sp>
        <p:nvSpPr>
          <p:cNvPr id="3" name="Content Placeholder 2">
            <a:extLst>
              <a:ext uri="{FF2B5EF4-FFF2-40B4-BE49-F238E27FC236}">
                <a16:creationId xmlns:a16="http://schemas.microsoft.com/office/drawing/2014/main" id="{07BA60B3-2A92-1DDB-5FA4-C01F0CCA2DD4}"/>
              </a:ext>
            </a:extLst>
          </p:cNvPr>
          <p:cNvSpPr>
            <a:spLocks noGrp="1"/>
          </p:cNvSpPr>
          <p:nvPr>
            <p:ph idx="1"/>
          </p:nvPr>
        </p:nvSpPr>
        <p:spPr/>
        <p:txBody>
          <a:bodyPr/>
          <a:lstStyle/>
          <a:p>
            <a:r>
              <a:rPr lang="en-US" dirty="0"/>
              <a:t>They seriously made the naming conventions and documentation with </a:t>
            </a:r>
            <a:r>
              <a:rPr lang="en-US" dirty="0" err="1"/>
              <a:t>keras</a:t>
            </a:r>
            <a:r>
              <a:rPr lang="en-US" dirty="0"/>
              <a:t>/</a:t>
            </a:r>
            <a:r>
              <a:rPr lang="en-US" dirty="0" err="1"/>
              <a:t>tf</a:t>
            </a:r>
            <a:r>
              <a:rPr lang="en-US" dirty="0"/>
              <a:t> so confusing…</a:t>
            </a:r>
          </a:p>
        </p:txBody>
      </p:sp>
      <p:pic>
        <p:nvPicPr>
          <p:cNvPr id="2050" name="Picture 2" descr="How to let your child know they can feel sad | Lovevery">
            <a:extLst>
              <a:ext uri="{FF2B5EF4-FFF2-40B4-BE49-F238E27FC236}">
                <a16:creationId xmlns:a16="http://schemas.microsoft.com/office/drawing/2014/main" id="{A888C50F-197F-2873-2612-7E430840F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637" y="2962219"/>
            <a:ext cx="5902726" cy="350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1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651E-E0E9-A14E-A8FC-AAB671BE4A0E}"/>
              </a:ext>
            </a:extLst>
          </p:cNvPr>
          <p:cNvSpPr>
            <a:spLocks noGrp="1"/>
          </p:cNvSpPr>
          <p:nvPr>
            <p:ph type="ctrTitle"/>
          </p:nvPr>
        </p:nvSpPr>
        <p:spPr/>
        <p:txBody>
          <a:bodyPr>
            <a:normAutofit/>
          </a:bodyPr>
          <a:lstStyle/>
          <a:p>
            <a:r>
              <a:rPr lang="en-US" dirty="0"/>
              <a:t>Neural Networks with </a:t>
            </a:r>
            <a:r>
              <a:rPr lang="en-US" dirty="0" err="1"/>
              <a:t>PyTorch</a:t>
            </a:r>
            <a:endParaRPr lang="en-US" dirty="0"/>
          </a:p>
        </p:txBody>
      </p:sp>
      <p:sp>
        <p:nvSpPr>
          <p:cNvPr id="3" name="Subtitle 2">
            <a:extLst>
              <a:ext uri="{FF2B5EF4-FFF2-40B4-BE49-F238E27FC236}">
                <a16:creationId xmlns:a16="http://schemas.microsoft.com/office/drawing/2014/main" id="{85D02B9C-D175-3343-B5C5-C97A981D508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9382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7D37-C93B-985D-69C4-90E165AD08A1}"/>
              </a:ext>
            </a:extLst>
          </p:cNvPr>
          <p:cNvSpPr>
            <a:spLocks noGrp="1"/>
          </p:cNvSpPr>
          <p:nvPr>
            <p:ph type="title"/>
          </p:nvPr>
        </p:nvSpPr>
        <p:spPr/>
        <p:txBody>
          <a:bodyPr/>
          <a:lstStyle/>
          <a:p>
            <a:r>
              <a:rPr lang="en-US" dirty="0" err="1"/>
              <a:t>Keras</a:t>
            </a:r>
            <a:r>
              <a:rPr lang="en-US" dirty="0"/>
              <a:t> Documentation</a:t>
            </a:r>
          </a:p>
        </p:txBody>
      </p:sp>
      <p:sp>
        <p:nvSpPr>
          <p:cNvPr id="3" name="Content Placeholder 2">
            <a:extLst>
              <a:ext uri="{FF2B5EF4-FFF2-40B4-BE49-F238E27FC236}">
                <a16:creationId xmlns:a16="http://schemas.microsoft.com/office/drawing/2014/main" id="{C8F19BAD-5A66-8F26-998C-60DC237EA201}"/>
              </a:ext>
            </a:extLst>
          </p:cNvPr>
          <p:cNvSpPr>
            <a:spLocks noGrp="1"/>
          </p:cNvSpPr>
          <p:nvPr>
            <p:ph idx="1"/>
          </p:nvPr>
        </p:nvSpPr>
        <p:spPr>
          <a:xfrm>
            <a:off x="1451579" y="1942012"/>
            <a:ext cx="9603275" cy="4111470"/>
          </a:xfrm>
        </p:spPr>
        <p:txBody>
          <a:bodyPr/>
          <a:lstStyle/>
          <a:p>
            <a:r>
              <a:rPr lang="en-US" dirty="0"/>
              <a:t>The </a:t>
            </a:r>
            <a:r>
              <a:rPr lang="en-US" dirty="0" err="1"/>
              <a:t>keras</a:t>
            </a:r>
            <a:r>
              <a:rPr lang="en-US" dirty="0"/>
              <a:t> documentation is at </a:t>
            </a:r>
            <a:r>
              <a:rPr lang="en-US" dirty="0">
                <a:hlinkClick r:id="rId2"/>
              </a:rPr>
              <a:t>https://keras.io/api/</a:t>
            </a:r>
            <a:endParaRPr lang="en-US" dirty="0"/>
          </a:p>
          <a:p>
            <a:r>
              <a:rPr lang="en-US" dirty="0"/>
              <a:t>It is generally pretty good and reasonably clear. </a:t>
            </a:r>
          </a:p>
          <a:p>
            <a:r>
              <a:rPr lang="en-US" dirty="0"/>
              <a:t>There are some pretty good examples for many things. </a:t>
            </a:r>
          </a:p>
          <a:p>
            <a:r>
              <a:rPr lang="en-US" dirty="0"/>
              <a:t>It also has slightly older documentation from TensorFlow. </a:t>
            </a:r>
          </a:p>
          <a:p>
            <a:pPr lvl="1"/>
            <a:r>
              <a:rPr lang="en-US" dirty="0"/>
              <a:t>This also comes up a lot if googling. </a:t>
            </a:r>
          </a:p>
          <a:p>
            <a:pPr lvl="1"/>
            <a:r>
              <a:rPr lang="en-US" dirty="0"/>
              <a:t>Lots of this stuff is very good, especially for more basic problems (like ours). </a:t>
            </a:r>
          </a:p>
          <a:p>
            <a:r>
              <a:rPr lang="en-US" dirty="0"/>
              <a:t>In general, the older stuff works the same, with minor changes:</a:t>
            </a:r>
          </a:p>
          <a:p>
            <a:pPr lvl="1"/>
            <a:r>
              <a:rPr lang="en-US" dirty="0"/>
              <a:t>Import and naming of stuff tends to change, function doesn’t. </a:t>
            </a:r>
          </a:p>
          <a:p>
            <a:pPr lvl="1"/>
            <a:r>
              <a:rPr lang="en-US" dirty="0"/>
              <a:t>Some things get superseded, but that is less common than name/place changes. </a:t>
            </a:r>
          </a:p>
        </p:txBody>
      </p:sp>
    </p:spTree>
    <p:extLst>
      <p:ext uri="{BB962C8B-B14F-4D97-AF65-F5344CB8AC3E}">
        <p14:creationId xmlns:p14="http://schemas.microsoft.com/office/powerpoint/2010/main" val="369429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D225-BFC0-C930-F0F8-EB3057200A31}"/>
              </a:ext>
            </a:extLst>
          </p:cNvPr>
          <p:cNvSpPr>
            <a:spLocks noGrp="1"/>
          </p:cNvSpPr>
          <p:nvPr>
            <p:ph type="title"/>
          </p:nvPr>
        </p:nvSpPr>
        <p:spPr/>
        <p:txBody>
          <a:bodyPr/>
          <a:lstStyle/>
          <a:p>
            <a:r>
              <a:rPr lang="en-US" dirty="0" err="1"/>
              <a:t>Pytorch</a:t>
            </a:r>
            <a:r>
              <a:rPr lang="en-US" dirty="0"/>
              <a:t> Documentation</a:t>
            </a:r>
          </a:p>
        </p:txBody>
      </p:sp>
      <p:sp>
        <p:nvSpPr>
          <p:cNvPr id="3" name="Content Placeholder 2">
            <a:extLst>
              <a:ext uri="{FF2B5EF4-FFF2-40B4-BE49-F238E27FC236}">
                <a16:creationId xmlns:a16="http://schemas.microsoft.com/office/drawing/2014/main" id="{C92FC749-C7B3-E59F-97E0-4B90CDD327DE}"/>
              </a:ext>
            </a:extLst>
          </p:cNvPr>
          <p:cNvSpPr>
            <a:spLocks noGrp="1"/>
          </p:cNvSpPr>
          <p:nvPr>
            <p:ph idx="1"/>
          </p:nvPr>
        </p:nvSpPr>
        <p:spPr/>
        <p:txBody>
          <a:bodyPr/>
          <a:lstStyle/>
          <a:p>
            <a:r>
              <a:rPr lang="en-US" dirty="0" err="1"/>
              <a:t>Pytorch</a:t>
            </a:r>
            <a:r>
              <a:rPr lang="en-US" dirty="0"/>
              <a:t> is very widely used and is documented in many ways all over the internet. </a:t>
            </a:r>
          </a:p>
          <a:p>
            <a:r>
              <a:rPr lang="en-US" dirty="0"/>
              <a:t>The </a:t>
            </a:r>
            <a:r>
              <a:rPr lang="en-US" dirty="0" err="1"/>
              <a:t>pytorch</a:t>
            </a:r>
            <a:r>
              <a:rPr lang="en-US" dirty="0"/>
              <a:t> documentation is pretty good, has some tutorials and examples. </a:t>
            </a:r>
          </a:p>
          <a:p>
            <a:endParaRPr lang="en-US" dirty="0"/>
          </a:p>
        </p:txBody>
      </p:sp>
    </p:spTree>
    <p:extLst>
      <p:ext uri="{BB962C8B-B14F-4D97-AF65-F5344CB8AC3E}">
        <p14:creationId xmlns:p14="http://schemas.microsoft.com/office/powerpoint/2010/main" val="225118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BE8B-8BC7-2FAE-6FF9-B95BDCF4A542}"/>
              </a:ext>
            </a:extLst>
          </p:cNvPr>
          <p:cNvSpPr>
            <a:spLocks noGrp="1"/>
          </p:cNvSpPr>
          <p:nvPr>
            <p:ph type="title"/>
          </p:nvPr>
        </p:nvSpPr>
        <p:spPr/>
        <p:txBody>
          <a:bodyPr/>
          <a:lstStyle/>
          <a:p>
            <a:r>
              <a:rPr lang="en-US" dirty="0"/>
              <a:t>Creating a </a:t>
            </a:r>
            <a:r>
              <a:rPr lang="en-US" dirty="0" err="1"/>
              <a:t>PyTorch</a:t>
            </a:r>
            <a:r>
              <a:rPr lang="en-US" dirty="0"/>
              <a:t> Model</a:t>
            </a:r>
          </a:p>
        </p:txBody>
      </p:sp>
      <p:sp>
        <p:nvSpPr>
          <p:cNvPr id="3" name="Content Placeholder 2">
            <a:extLst>
              <a:ext uri="{FF2B5EF4-FFF2-40B4-BE49-F238E27FC236}">
                <a16:creationId xmlns:a16="http://schemas.microsoft.com/office/drawing/2014/main" id="{2B8A8226-DA09-6059-073C-32918A4CE708}"/>
              </a:ext>
            </a:extLst>
          </p:cNvPr>
          <p:cNvSpPr>
            <a:spLocks noGrp="1"/>
          </p:cNvSpPr>
          <p:nvPr>
            <p:ph idx="1"/>
          </p:nvPr>
        </p:nvSpPr>
        <p:spPr>
          <a:xfrm>
            <a:off x="1451579" y="1853754"/>
            <a:ext cx="9603275" cy="4199727"/>
          </a:xfrm>
        </p:spPr>
        <p:txBody>
          <a:bodyPr/>
          <a:lstStyle/>
          <a:p>
            <a:r>
              <a:rPr lang="en-US" dirty="0"/>
              <a:t>To make a model we need to do a bit more work than sklearn:</a:t>
            </a:r>
          </a:p>
          <a:p>
            <a:pPr lvl="1"/>
            <a:r>
              <a:rPr lang="en-US" dirty="0"/>
              <a:t>Create the model object, with the layers and structure defined. </a:t>
            </a:r>
          </a:p>
          <a:p>
            <a:pPr lvl="1"/>
            <a:r>
              <a:rPr lang="en-US" dirty="0"/>
              <a:t>Create datasets from the data or location of data on disk/</a:t>
            </a:r>
            <a:r>
              <a:rPr lang="en-US" dirty="0" err="1"/>
              <a:t>db</a:t>
            </a:r>
            <a:r>
              <a:rPr lang="en-US" dirty="0"/>
              <a:t>/network. </a:t>
            </a:r>
          </a:p>
          <a:p>
            <a:pPr lvl="1"/>
            <a:r>
              <a:rPr lang="en-US" dirty="0"/>
              <a:t>Define the configuration – loss and optimizer. </a:t>
            </a:r>
          </a:p>
          <a:p>
            <a:pPr lvl="1"/>
            <a:r>
              <a:rPr lang="en-US" dirty="0"/>
              <a:t>Define the loops – what to do each training and testing round. </a:t>
            </a:r>
          </a:p>
          <a:p>
            <a:pPr lvl="1"/>
            <a:r>
              <a:rPr lang="en-US" dirty="0"/>
              <a:t>Running it all!</a:t>
            </a:r>
          </a:p>
          <a:p>
            <a:r>
              <a:rPr lang="en-US" dirty="0"/>
              <a:t>Datasets and preprocessing is also quite different here. </a:t>
            </a:r>
          </a:p>
          <a:p>
            <a:pPr lvl="1"/>
            <a:r>
              <a:rPr lang="en-US" dirty="0"/>
              <a:t>Data is often/usually too big for memory. </a:t>
            </a:r>
          </a:p>
          <a:p>
            <a:pPr lvl="1"/>
            <a:r>
              <a:rPr lang="en-US" dirty="0"/>
              <a:t>Data loaders will manage pulling data off disk as needed. </a:t>
            </a:r>
          </a:p>
          <a:p>
            <a:pPr lvl="1"/>
            <a:r>
              <a:rPr lang="en-US" dirty="0"/>
              <a:t>Pipeline steps to preprocess data are normally applied to the data loader. </a:t>
            </a:r>
          </a:p>
          <a:p>
            <a:endParaRPr lang="en-US" dirty="0"/>
          </a:p>
        </p:txBody>
      </p:sp>
    </p:spTree>
    <p:extLst>
      <p:ext uri="{BB962C8B-B14F-4D97-AF65-F5344CB8AC3E}">
        <p14:creationId xmlns:p14="http://schemas.microsoft.com/office/powerpoint/2010/main" val="323365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26CE-D987-E6D0-8B3C-A3F63C193A6C}"/>
            </a:ext>
          </a:extLst>
        </p:cNvPr>
        <p:cNvGrpSpPr/>
        <p:nvPr/>
      </p:nvGrpSpPr>
      <p:grpSpPr>
        <a:xfrm>
          <a:off x="0" y="0"/>
          <a:ext cx="0" cy="0"/>
          <a:chOff x="0" y="0"/>
          <a:chExt cx="0" cy="0"/>
        </a:xfrm>
      </p:grpSpPr>
      <p:pic>
        <p:nvPicPr>
          <p:cNvPr id="5122" name="Picture 2" descr="Custom training: walkthrough | TensorFlow Core">
            <a:extLst>
              <a:ext uri="{FF2B5EF4-FFF2-40B4-BE49-F238E27FC236}">
                <a16:creationId xmlns:a16="http://schemas.microsoft.com/office/drawing/2014/main" id="{3102D6AC-6E67-D7ED-15D3-DD1D5EC25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1165"/>
            <a:ext cx="7585166" cy="3219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DC089F-218E-A32B-BDC0-FDD97708919D}"/>
              </a:ext>
            </a:extLst>
          </p:cNvPr>
          <p:cNvSpPr>
            <a:spLocks noGrp="1"/>
          </p:cNvSpPr>
          <p:nvPr>
            <p:ph type="title"/>
          </p:nvPr>
        </p:nvSpPr>
        <p:spPr/>
        <p:txBody>
          <a:bodyPr/>
          <a:lstStyle/>
          <a:p>
            <a:r>
              <a:rPr lang="en-US" dirty="0" err="1"/>
              <a:t>Pytorch</a:t>
            </a:r>
            <a:r>
              <a:rPr lang="en-US" dirty="0"/>
              <a:t> Model Structure</a:t>
            </a:r>
          </a:p>
        </p:txBody>
      </p:sp>
      <p:sp>
        <p:nvSpPr>
          <p:cNvPr id="3" name="Content Placeholder 2">
            <a:extLst>
              <a:ext uri="{FF2B5EF4-FFF2-40B4-BE49-F238E27FC236}">
                <a16:creationId xmlns:a16="http://schemas.microsoft.com/office/drawing/2014/main" id="{3C4D9F35-972F-F59F-598B-340A20BD96E6}"/>
              </a:ext>
            </a:extLst>
          </p:cNvPr>
          <p:cNvSpPr>
            <a:spLocks noGrp="1"/>
          </p:cNvSpPr>
          <p:nvPr>
            <p:ph idx="1"/>
          </p:nvPr>
        </p:nvSpPr>
        <p:spPr>
          <a:xfrm>
            <a:off x="7471954" y="1853754"/>
            <a:ext cx="4606835" cy="4199727"/>
          </a:xfrm>
        </p:spPr>
        <p:txBody>
          <a:bodyPr/>
          <a:lstStyle/>
          <a:p>
            <a:r>
              <a:rPr lang="en-US" dirty="0"/>
              <a:t>The network itself is made of layers. </a:t>
            </a:r>
          </a:p>
          <a:p>
            <a:pPr lvl="1"/>
            <a:r>
              <a:rPr lang="en-US" dirty="0"/>
              <a:t>There are many types (later). </a:t>
            </a:r>
          </a:p>
          <a:p>
            <a:pPr lvl="1"/>
            <a:r>
              <a:rPr lang="en-US" dirty="0"/>
              <a:t>Layers types are premade*. </a:t>
            </a:r>
          </a:p>
          <a:p>
            <a:r>
              <a:rPr lang="en-US" dirty="0"/>
              <a:t>Input – handle data in its original shape.</a:t>
            </a:r>
          </a:p>
          <a:p>
            <a:r>
              <a:rPr lang="en-US" dirty="0"/>
              <a:t>Hidden – do the learning. </a:t>
            </a:r>
          </a:p>
          <a:p>
            <a:r>
              <a:rPr lang="en-US" dirty="0"/>
              <a:t>Output – translate learned values to prediction. </a:t>
            </a:r>
          </a:p>
          <a:p>
            <a:r>
              <a:rPr lang="en-US" dirty="0"/>
              <a:t>There are assorted other layers  - normalization, reshaping, </a:t>
            </a:r>
            <a:r>
              <a:rPr lang="en-US" dirty="0" err="1"/>
              <a:t>etc</a:t>
            </a:r>
            <a:r>
              <a:rPr lang="en-US" dirty="0"/>
              <a:t>…</a:t>
            </a:r>
          </a:p>
        </p:txBody>
      </p:sp>
    </p:spTree>
    <p:extLst>
      <p:ext uri="{BB962C8B-B14F-4D97-AF65-F5344CB8AC3E}">
        <p14:creationId xmlns:p14="http://schemas.microsoft.com/office/powerpoint/2010/main" val="360683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B66E-4365-8828-A149-804290C24631}"/>
              </a:ext>
            </a:extLst>
          </p:cNvPr>
          <p:cNvSpPr>
            <a:spLocks noGrp="1"/>
          </p:cNvSpPr>
          <p:nvPr>
            <p:ph type="title"/>
          </p:nvPr>
        </p:nvSpPr>
        <p:spPr/>
        <p:txBody>
          <a:bodyPr/>
          <a:lstStyle/>
          <a:p>
            <a:r>
              <a:rPr lang="en-US" dirty="0"/>
              <a:t>Dealing with Data</a:t>
            </a:r>
          </a:p>
        </p:txBody>
      </p:sp>
      <p:sp>
        <p:nvSpPr>
          <p:cNvPr id="3" name="Content Placeholder 2">
            <a:extLst>
              <a:ext uri="{FF2B5EF4-FFF2-40B4-BE49-F238E27FC236}">
                <a16:creationId xmlns:a16="http://schemas.microsoft.com/office/drawing/2014/main" id="{E451A53F-DE8D-E3E5-89CC-4900F1E510A5}"/>
              </a:ext>
            </a:extLst>
          </p:cNvPr>
          <p:cNvSpPr>
            <a:spLocks noGrp="1"/>
          </p:cNvSpPr>
          <p:nvPr>
            <p:ph idx="1"/>
          </p:nvPr>
        </p:nvSpPr>
        <p:spPr>
          <a:xfrm>
            <a:off x="5620214" y="1973766"/>
            <a:ext cx="6467708" cy="4079715"/>
          </a:xfrm>
        </p:spPr>
        <p:txBody>
          <a:bodyPr>
            <a:normAutofit/>
          </a:bodyPr>
          <a:lstStyle/>
          <a:p>
            <a:r>
              <a:rPr lang="en-US" dirty="0"/>
              <a:t>Data, when fed to the model, needs to be in a tensor. </a:t>
            </a:r>
          </a:p>
          <a:p>
            <a:pPr lvl="1"/>
            <a:r>
              <a:rPr lang="en-US" dirty="0"/>
              <a:t>A tensor is a 3+ dimension array.  </a:t>
            </a:r>
          </a:p>
          <a:p>
            <a:r>
              <a:rPr lang="en-US" dirty="0"/>
              <a:t>This structure is part of what lets neural networks be good at unstructured stuff. </a:t>
            </a:r>
          </a:p>
          <a:p>
            <a:pPr lvl="1"/>
            <a:r>
              <a:rPr lang="en-US" dirty="0"/>
              <a:t>We can capture 3 or 4D data (images, video, </a:t>
            </a:r>
            <a:r>
              <a:rPr lang="en-US" dirty="0" err="1"/>
              <a:t>etc</a:t>
            </a:r>
            <a:r>
              <a:rPr lang="en-US" dirty="0"/>
              <a:t>…) in its ‘actual’ shape. </a:t>
            </a:r>
          </a:p>
          <a:p>
            <a:pPr lvl="1"/>
            <a:r>
              <a:rPr lang="en-US" dirty="0"/>
              <a:t>We can have very complex (high dimensional) representations of meaning. </a:t>
            </a:r>
          </a:p>
        </p:txBody>
      </p:sp>
      <p:pic>
        <p:nvPicPr>
          <p:cNvPr id="2050" name="Picture 2" descr="Learn Tensor Properties | Tensors">
            <a:extLst>
              <a:ext uri="{FF2B5EF4-FFF2-40B4-BE49-F238E27FC236}">
                <a16:creationId xmlns:a16="http://schemas.microsoft.com/office/drawing/2014/main" id="{33CFB115-672F-0AAC-9071-1673226A4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97" t="626" r="3754"/>
          <a:stretch>
            <a:fillRect/>
          </a:stretch>
        </p:blipFill>
        <p:spPr bwMode="auto">
          <a:xfrm>
            <a:off x="0" y="2190419"/>
            <a:ext cx="562021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902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7FEFC1-63FF-5D48-3CBB-3B0363444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01054-5AF2-A71E-83D7-61CEFD1CC51D}"/>
              </a:ext>
            </a:extLst>
          </p:cNvPr>
          <p:cNvSpPr>
            <a:spLocks noGrp="1"/>
          </p:cNvSpPr>
          <p:nvPr>
            <p:ph type="title"/>
          </p:nvPr>
        </p:nvSpPr>
        <p:spPr/>
        <p:txBody>
          <a:bodyPr/>
          <a:lstStyle/>
          <a:p>
            <a:r>
              <a:rPr lang="en-US" dirty="0"/>
              <a:t>Tensors and Input Layer</a:t>
            </a:r>
          </a:p>
        </p:txBody>
      </p:sp>
      <p:sp>
        <p:nvSpPr>
          <p:cNvPr id="3" name="Content Placeholder 2">
            <a:extLst>
              <a:ext uri="{FF2B5EF4-FFF2-40B4-BE49-F238E27FC236}">
                <a16:creationId xmlns:a16="http://schemas.microsoft.com/office/drawing/2014/main" id="{E8C8F733-DC52-7F7C-3F5F-98E5D89C90EB}"/>
              </a:ext>
            </a:extLst>
          </p:cNvPr>
          <p:cNvSpPr>
            <a:spLocks noGrp="1"/>
          </p:cNvSpPr>
          <p:nvPr>
            <p:ph idx="1"/>
          </p:nvPr>
        </p:nvSpPr>
        <p:spPr>
          <a:xfrm>
            <a:off x="1451579" y="1853754"/>
            <a:ext cx="9603275" cy="1913175"/>
          </a:xfrm>
        </p:spPr>
        <p:txBody>
          <a:bodyPr>
            <a:normAutofit/>
          </a:bodyPr>
          <a:lstStyle/>
          <a:p>
            <a:r>
              <a:rPr lang="en-US" dirty="0"/>
              <a:t>Data can be in multiple dimensions. </a:t>
            </a:r>
          </a:p>
          <a:p>
            <a:r>
              <a:rPr lang="en-US" dirty="0"/>
              <a:t>The input layer defines the shape to expect. </a:t>
            </a:r>
          </a:p>
          <a:p>
            <a:pPr lvl="1"/>
            <a:r>
              <a:rPr lang="en-US" dirty="0"/>
              <a:t>For now, we’ll use something like (18,) which means just flat 18 features. </a:t>
            </a:r>
          </a:p>
          <a:p>
            <a:pPr lvl="1"/>
            <a:r>
              <a:rPr lang="en-US" dirty="0"/>
              <a:t>Later, like with images, we’ll specify the shape of each image, and the batch size in here. </a:t>
            </a:r>
          </a:p>
        </p:txBody>
      </p:sp>
      <p:pic>
        <p:nvPicPr>
          <p:cNvPr id="4098" name="Picture 2" descr="Introduction to Scalars Vectors Matrices and Tensors using Python/Numpy  examples and drawings">
            <a:extLst>
              <a:ext uri="{FF2B5EF4-FFF2-40B4-BE49-F238E27FC236}">
                <a16:creationId xmlns:a16="http://schemas.microsoft.com/office/drawing/2014/main" id="{701AF22A-2D57-CA9E-B4A8-45D8C257F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60" y="3663263"/>
            <a:ext cx="6895339" cy="244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699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A0DA0B-2BA1-3C89-A9E7-8268F2283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9A25-ECC4-0760-68CE-3716D95996EE}"/>
              </a:ext>
            </a:extLst>
          </p:cNvPr>
          <p:cNvSpPr>
            <a:spLocks noGrp="1"/>
          </p:cNvSpPr>
          <p:nvPr>
            <p:ph type="title"/>
          </p:nvPr>
        </p:nvSpPr>
        <p:spPr/>
        <p:txBody>
          <a:bodyPr/>
          <a:lstStyle/>
          <a:p>
            <a:r>
              <a:rPr lang="en-US" dirty="0"/>
              <a:t>Data Prep Pipes and Neural Nets</a:t>
            </a:r>
          </a:p>
        </p:txBody>
      </p:sp>
      <p:sp>
        <p:nvSpPr>
          <p:cNvPr id="3" name="Content Placeholder 2">
            <a:extLst>
              <a:ext uri="{FF2B5EF4-FFF2-40B4-BE49-F238E27FC236}">
                <a16:creationId xmlns:a16="http://schemas.microsoft.com/office/drawing/2014/main" id="{37865F87-B987-492E-3D76-868AA3CC5178}"/>
              </a:ext>
            </a:extLst>
          </p:cNvPr>
          <p:cNvSpPr>
            <a:spLocks noGrp="1"/>
          </p:cNvSpPr>
          <p:nvPr>
            <p:ph idx="1"/>
          </p:nvPr>
        </p:nvSpPr>
        <p:spPr>
          <a:xfrm>
            <a:off x="1451579" y="1932709"/>
            <a:ext cx="9603275" cy="4120771"/>
          </a:xfrm>
        </p:spPr>
        <p:txBody>
          <a:bodyPr/>
          <a:lstStyle/>
          <a:p>
            <a:r>
              <a:rPr lang="en-US" dirty="0"/>
              <a:t>We can theoretically use/make a layer for most things that a pipeline does. </a:t>
            </a:r>
          </a:p>
          <a:p>
            <a:pPr lvl="1"/>
            <a:r>
              <a:rPr lang="en-US" dirty="0"/>
              <a:t>Encode, normalize, scale, </a:t>
            </a:r>
            <a:r>
              <a:rPr lang="en-US" dirty="0" err="1"/>
              <a:t>etc</a:t>
            </a:r>
            <a:r>
              <a:rPr lang="en-US" dirty="0"/>
              <a:t>…</a:t>
            </a:r>
          </a:p>
          <a:p>
            <a:r>
              <a:rPr lang="en-US" dirty="0"/>
              <a:t>Where and how this is actually done varies. </a:t>
            </a:r>
          </a:p>
          <a:p>
            <a:pPr lvl="1"/>
            <a:r>
              <a:rPr lang="en-US" dirty="0"/>
              <a:t>In simple examples, it is all over the place, often ad-hoc. </a:t>
            </a:r>
          </a:p>
          <a:p>
            <a:r>
              <a:rPr lang="en-US" dirty="0"/>
              <a:t>We can, later, create datasets that can manage large data and process steps. </a:t>
            </a:r>
          </a:p>
          <a:p>
            <a:pPr lvl="1"/>
            <a:r>
              <a:rPr lang="en-US" dirty="0"/>
              <a:t>These can handle large amounts of data easily – out of memory data. </a:t>
            </a:r>
          </a:p>
          <a:p>
            <a:pPr lvl="1"/>
            <a:r>
              <a:rPr lang="en-US" dirty="0"/>
              <a:t>We can plan for processing times to maximize resource utilization. </a:t>
            </a:r>
          </a:p>
          <a:p>
            <a:r>
              <a:rPr lang="en-US" dirty="0" err="1"/>
              <a:t>Tl;dr</a:t>
            </a:r>
            <a:r>
              <a:rPr lang="en-US" dirty="0"/>
              <a:t> – we don’t care much about preprocessing details now, it’ll change with datasets. </a:t>
            </a:r>
          </a:p>
          <a:p>
            <a:pPr lvl="1"/>
            <a:r>
              <a:rPr lang="en-US" dirty="0"/>
              <a:t>You need to do it, just pick a spot – usually just before the modelling part. </a:t>
            </a:r>
          </a:p>
        </p:txBody>
      </p:sp>
    </p:spTree>
    <p:extLst>
      <p:ext uri="{BB962C8B-B14F-4D97-AF65-F5344CB8AC3E}">
        <p14:creationId xmlns:p14="http://schemas.microsoft.com/office/powerpoint/2010/main" val="1053476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59EBC-89DE-C3CD-15BC-D1BD355C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44853-4CC1-3704-93C7-B163F465C222}"/>
              </a:ext>
            </a:extLst>
          </p:cNvPr>
          <p:cNvSpPr>
            <a:spLocks noGrp="1"/>
          </p:cNvSpPr>
          <p:nvPr>
            <p:ph type="title"/>
          </p:nvPr>
        </p:nvSpPr>
        <p:spPr/>
        <p:txBody>
          <a:bodyPr/>
          <a:lstStyle/>
          <a:p>
            <a:r>
              <a:rPr lang="en-US" dirty="0"/>
              <a:t>Validate my Validation!</a:t>
            </a:r>
          </a:p>
        </p:txBody>
      </p:sp>
      <p:sp>
        <p:nvSpPr>
          <p:cNvPr id="3" name="Content Placeholder 2">
            <a:extLst>
              <a:ext uri="{FF2B5EF4-FFF2-40B4-BE49-F238E27FC236}">
                <a16:creationId xmlns:a16="http://schemas.microsoft.com/office/drawing/2014/main" id="{B5EF06A6-5744-499E-D09C-82FAA1CEF796}"/>
              </a:ext>
            </a:extLst>
          </p:cNvPr>
          <p:cNvSpPr>
            <a:spLocks noGrp="1"/>
          </p:cNvSpPr>
          <p:nvPr>
            <p:ph idx="1"/>
          </p:nvPr>
        </p:nvSpPr>
        <p:spPr>
          <a:xfrm>
            <a:off x="325315" y="1924594"/>
            <a:ext cx="7235212" cy="4128887"/>
          </a:xfrm>
        </p:spPr>
        <p:txBody>
          <a:bodyPr>
            <a:normAutofit/>
          </a:bodyPr>
          <a:lstStyle/>
          <a:p>
            <a:r>
              <a:rPr lang="en-US" dirty="0"/>
              <a:t>With neural networks we use/refer to the validation set more. </a:t>
            </a:r>
          </a:p>
          <a:p>
            <a:r>
              <a:rPr lang="en-US" dirty="0"/>
              <a:t>The test set is held entirely aside, to evaluate performance. </a:t>
            </a:r>
          </a:p>
          <a:p>
            <a:pPr lvl="1"/>
            <a:r>
              <a:rPr lang="en-US" dirty="0"/>
              <a:t>This is the correct way to evaluate, tough usually should be similar.</a:t>
            </a:r>
          </a:p>
          <a:p>
            <a:r>
              <a:rPr lang="en-US" dirty="0"/>
              <a:t>Internally, the model uses the training data:</a:t>
            </a:r>
          </a:p>
          <a:p>
            <a:pPr lvl="1"/>
            <a:r>
              <a:rPr lang="en-US" dirty="0"/>
              <a:t>Split for cross validation similar to before. </a:t>
            </a:r>
          </a:p>
          <a:p>
            <a:pPr lvl="1"/>
            <a:r>
              <a:rPr lang="en-US" dirty="0"/>
              <a:t>We can specify that split, 20% is a reasonable start. </a:t>
            </a:r>
          </a:p>
          <a:p>
            <a:r>
              <a:rPr lang="en-US" dirty="0"/>
              <a:t>Small validation sets can lead to ’jumpy’ results. </a:t>
            </a:r>
          </a:p>
          <a:p>
            <a:r>
              <a:rPr lang="en-US" dirty="0"/>
              <a:t>As data gets bigger, percent needed for </a:t>
            </a:r>
            <a:r>
              <a:rPr lang="en-US" dirty="0" err="1"/>
              <a:t>val</a:t>
            </a:r>
            <a:r>
              <a:rPr lang="en-US" dirty="0"/>
              <a:t>/test shrinks. </a:t>
            </a:r>
          </a:p>
          <a:p>
            <a:r>
              <a:rPr lang="en-US" dirty="0"/>
              <a:t>We generally look to the validation whilst training. </a:t>
            </a:r>
          </a:p>
        </p:txBody>
      </p:sp>
      <p:pic>
        <p:nvPicPr>
          <p:cNvPr id="7170" name="Picture 2" descr="Train-test cross-validation split methodology used in this paper. The... |  Download Scientific Diagram">
            <a:extLst>
              <a:ext uri="{FF2B5EF4-FFF2-40B4-BE49-F238E27FC236}">
                <a16:creationId xmlns:a16="http://schemas.microsoft.com/office/drawing/2014/main" id="{68A643A8-3440-A661-551A-6E167C464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41254" y="1119272"/>
            <a:ext cx="6870018" cy="463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5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4404-DD77-9CA8-2C95-6E939EFBC7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22B7B1-FB91-F645-65B3-2ECBCC9DCF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987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820A-4F7E-F607-F394-8AD872672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9B49A-CAB4-B3B1-4A77-CFE7A3941E66}"/>
              </a:ext>
            </a:extLst>
          </p:cNvPr>
          <p:cNvSpPr>
            <a:spLocks noGrp="1"/>
          </p:cNvSpPr>
          <p:nvPr>
            <p:ph type="title"/>
          </p:nvPr>
        </p:nvSpPr>
        <p:spPr/>
        <p:txBody>
          <a:bodyPr/>
          <a:lstStyle/>
          <a:p>
            <a:r>
              <a:rPr lang="en-US" dirty="0"/>
              <a:t>Add Layers</a:t>
            </a:r>
          </a:p>
        </p:txBody>
      </p:sp>
      <p:sp>
        <p:nvSpPr>
          <p:cNvPr id="3" name="Content Placeholder 2">
            <a:extLst>
              <a:ext uri="{FF2B5EF4-FFF2-40B4-BE49-F238E27FC236}">
                <a16:creationId xmlns:a16="http://schemas.microsoft.com/office/drawing/2014/main" id="{6882ACF3-DA9B-6237-5C53-4BC6C4834942}"/>
              </a:ext>
            </a:extLst>
          </p:cNvPr>
          <p:cNvSpPr>
            <a:spLocks noGrp="1"/>
          </p:cNvSpPr>
          <p:nvPr>
            <p:ph idx="1"/>
          </p:nvPr>
        </p:nvSpPr>
        <p:spPr/>
        <p:txBody>
          <a:bodyPr/>
          <a:lstStyle/>
          <a:p>
            <a:endParaRPr lang="en-US"/>
          </a:p>
        </p:txBody>
      </p:sp>
      <p:pic>
        <p:nvPicPr>
          <p:cNvPr id="6146" name="Picture 2" descr="Model Construction and Training — 简单粗暴 TensorFlow 2 0.4 beta 文档">
            <a:extLst>
              <a:ext uri="{FF2B5EF4-FFF2-40B4-BE49-F238E27FC236}">
                <a16:creationId xmlns:a16="http://schemas.microsoft.com/office/drawing/2014/main" id="{8007834A-4471-C717-9F4D-A267809DA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938681"/>
            <a:ext cx="71247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9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8A79-F199-B728-7F1F-62CD0A9B77D6}"/>
              </a:ext>
            </a:extLst>
          </p:cNvPr>
          <p:cNvSpPr>
            <a:spLocks noGrp="1"/>
          </p:cNvSpPr>
          <p:nvPr>
            <p:ph type="title"/>
          </p:nvPr>
        </p:nvSpPr>
        <p:spPr/>
        <p:txBody>
          <a:bodyPr/>
          <a:lstStyle/>
          <a:p>
            <a:r>
              <a:rPr lang="en-US" dirty="0"/>
              <a:t>Where to run things</a:t>
            </a:r>
          </a:p>
        </p:txBody>
      </p:sp>
      <p:sp>
        <p:nvSpPr>
          <p:cNvPr id="3" name="Content Placeholder 2">
            <a:extLst>
              <a:ext uri="{FF2B5EF4-FFF2-40B4-BE49-F238E27FC236}">
                <a16:creationId xmlns:a16="http://schemas.microsoft.com/office/drawing/2014/main" id="{7FF730B8-71E5-BD33-44C6-8CE754D5ED41}"/>
              </a:ext>
            </a:extLst>
          </p:cNvPr>
          <p:cNvSpPr>
            <a:spLocks noGrp="1"/>
          </p:cNvSpPr>
          <p:nvPr>
            <p:ph idx="1"/>
          </p:nvPr>
        </p:nvSpPr>
        <p:spPr>
          <a:xfrm>
            <a:off x="4572000" y="2015732"/>
            <a:ext cx="7437120" cy="3949639"/>
          </a:xfrm>
        </p:spPr>
        <p:txBody>
          <a:bodyPr/>
          <a:lstStyle/>
          <a:p>
            <a:r>
              <a:rPr lang="en-US" dirty="0"/>
              <a:t>We can control where things are processed directly – GPU or CPU. </a:t>
            </a:r>
          </a:p>
          <a:p>
            <a:r>
              <a:rPr lang="en-US" dirty="0"/>
              <a:t>If you have a GPU, you want to set this up locally. </a:t>
            </a:r>
          </a:p>
          <a:p>
            <a:pPr lvl="1"/>
            <a:r>
              <a:rPr lang="en-US" dirty="0"/>
              <a:t>There a pip command for a GPU accelerated </a:t>
            </a:r>
            <a:r>
              <a:rPr lang="en-US" dirty="0" err="1"/>
              <a:t>pytorch</a:t>
            </a:r>
            <a:r>
              <a:rPr lang="en-US" dirty="0"/>
              <a:t> install. </a:t>
            </a:r>
          </a:p>
          <a:p>
            <a:pPr lvl="1"/>
            <a:r>
              <a:rPr lang="en-US" dirty="0"/>
              <a:t>Mine is an Apple M2, this shows that it’ll use the GPU. </a:t>
            </a:r>
          </a:p>
          <a:p>
            <a:pPr lvl="1"/>
            <a:r>
              <a:rPr lang="en-US" dirty="0"/>
              <a:t>It can be much, much faster. </a:t>
            </a:r>
          </a:p>
          <a:p>
            <a:r>
              <a:rPr lang="en-US" dirty="0"/>
              <a:t>We can manually send things to GPU as desired. </a:t>
            </a:r>
          </a:p>
          <a:p>
            <a:pPr lvl="1"/>
            <a:r>
              <a:rPr lang="en-US" dirty="0"/>
              <a:t>Generally, the batch that we are using. </a:t>
            </a:r>
          </a:p>
        </p:txBody>
      </p:sp>
      <p:pic>
        <p:nvPicPr>
          <p:cNvPr id="4" name="Picture 3">
            <a:extLst>
              <a:ext uri="{FF2B5EF4-FFF2-40B4-BE49-F238E27FC236}">
                <a16:creationId xmlns:a16="http://schemas.microsoft.com/office/drawing/2014/main" id="{DF4CC2CA-92A1-08B6-E26D-7F6ADC4DA13F}"/>
              </a:ext>
            </a:extLst>
          </p:cNvPr>
          <p:cNvPicPr>
            <a:picLocks noChangeAspect="1"/>
          </p:cNvPicPr>
          <p:nvPr/>
        </p:nvPicPr>
        <p:blipFill>
          <a:blip r:embed="rId2"/>
          <a:stretch>
            <a:fillRect/>
          </a:stretch>
        </p:blipFill>
        <p:spPr>
          <a:xfrm>
            <a:off x="0" y="2273300"/>
            <a:ext cx="4572000" cy="2311400"/>
          </a:xfrm>
          <a:prstGeom prst="rect">
            <a:avLst/>
          </a:prstGeom>
        </p:spPr>
      </p:pic>
    </p:spTree>
    <p:extLst>
      <p:ext uri="{BB962C8B-B14F-4D97-AF65-F5344CB8AC3E}">
        <p14:creationId xmlns:p14="http://schemas.microsoft.com/office/powerpoint/2010/main" val="154574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9DE2-5565-68A6-BDA2-FA4269C963F7}"/>
              </a:ext>
            </a:extLst>
          </p:cNvPr>
          <p:cNvSpPr>
            <a:spLocks noGrp="1"/>
          </p:cNvSpPr>
          <p:nvPr>
            <p:ph type="title"/>
          </p:nvPr>
        </p:nvSpPr>
        <p:spPr/>
        <p:txBody>
          <a:bodyPr/>
          <a:lstStyle/>
          <a:p>
            <a:r>
              <a:rPr lang="en-US" dirty="0"/>
              <a:t>Adding and Connecting Layers</a:t>
            </a:r>
          </a:p>
        </p:txBody>
      </p:sp>
      <p:sp>
        <p:nvSpPr>
          <p:cNvPr id="3" name="Content Placeholder 2">
            <a:extLst>
              <a:ext uri="{FF2B5EF4-FFF2-40B4-BE49-F238E27FC236}">
                <a16:creationId xmlns:a16="http://schemas.microsoft.com/office/drawing/2014/main" id="{01A5D043-EF72-9B5E-69FC-BEBA14D2FB5D}"/>
              </a:ext>
            </a:extLst>
          </p:cNvPr>
          <p:cNvSpPr>
            <a:spLocks noGrp="1"/>
          </p:cNvSpPr>
          <p:nvPr>
            <p:ph idx="1"/>
          </p:nvPr>
        </p:nvSpPr>
        <p:spPr>
          <a:xfrm>
            <a:off x="156117" y="1951464"/>
            <a:ext cx="6662061" cy="4102018"/>
          </a:xfrm>
        </p:spPr>
        <p:txBody>
          <a:bodyPr>
            <a:normAutofit/>
          </a:bodyPr>
          <a:lstStyle/>
          <a:p>
            <a:r>
              <a:rPr lang="en-US" dirty="0"/>
              <a:t>We construct the model by adding layers in order*. </a:t>
            </a:r>
          </a:p>
          <a:p>
            <a:pPr lvl="1"/>
            <a:r>
              <a:rPr lang="en-US" dirty="0"/>
              <a:t>This step create the layers. </a:t>
            </a:r>
          </a:p>
          <a:p>
            <a:r>
              <a:rPr lang="en-US" dirty="0"/>
              <a:t>There are many layer types, each an object in the library. </a:t>
            </a:r>
          </a:p>
          <a:p>
            <a:pPr lvl="1"/>
            <a:r>
              <a:rPr lang="en-US" dirty="0"/>
              <a:t>Generally, specify things like number of neurons as arguments. </a:t>
            </a:r>
          </a:p>
          <a:p>
            <a:pPr lvl="1"/>
            <a:r>
              <a:rPr lang="en-US" dirty="0"/>
              <a:t>‘Normal’ dense layers, activation layers, tuning ones like normalization, special types for image, time series, </a:t>
            </a:r>
            <a:r>
              <a:rPr lang="en-US" dirty="0" err="1"/>
              <a:t>etc</a:t>
            </a:r>
            <a:r>
              <a:rPr lang="en-US" dirty="0"/>
              <a:t>…</a:t>
            </a:r>
          </a:p>
          <a:p>
            <a:r>
              <a:rPr lang="en-US" dirty="0" err="1"/>
              <a:t>PyTorch</a:t>
            </a:r>
            <a:r>
              <a:rPr lang="en-US" dirty="0"/>
              <a:t> will handle the connections and math automatically, we just add the layers. </a:t>
            </a:r>
          </a:p>
        </p:txBody>
      </p:sp>
      <p:pic>
        <p:nvPicPr>
          <p:cNvPr id="4" name="Picture 3">
            <a:extLst>
              <a:ext uri="{FF2B5EF4-FFF2-40B4-BE49-F238E27FC236}">
                <a16:creationId xmlns:a16="http://schemas.microsoft.com/office/drawing/2014/main" id="{41DAECDC-543F-552B-635F-A1E6621A1D49}"/>
              </a:ext>
            </a:extLst>
          </p:cNvPr>
          <p:cNvPicPr>
            <a:picLocks noChangeAspect="1"/>
          </p:cNvPicPr>
          <p:nvPr/>
        </p:nvPicPr>
        <p:blipFill>
          <a:blip r:embed="rId2"/>
          <a:stretch>
            <a:fillRect/>
          </a:stretch>
        </p:blipFill>
        <p:spPr>
          <a:xfrm>
            <a:off x="6818178" y="2217038"/>
            <a:ext cx="5340537" cy="2756406"/>
          </a:xfrm>
          <a:prstGeom prst="rect">
            <a:avLst/>
          </a:prstGeom>
        </p:spPr>
      </p:pic>
    </p:spTree>
    <p:extLst>
      <p:ext uri="{BB962C8B-B14F-4D97-AF65-F5344CB8AC3E}">
        <p14:creationId xmlns:p14="http://schemas.microsoft.com/office/powerpoint/2010/main" val="1171783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EDD93-2CB0-B145-FC39-25E344313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5356-5423-A182-E094-47214EB7DF8E}"/>
              </a:ext>
            </a:extLst>
          </p:cNvPr>
          <p:cNvSpPr>
            <a:spLocks noGrp="1"/>
          </p:cNvSpPr>
          <p:nvPr>
            <p:ph type="title"/>
          </p:nvPr>
        </p:nvSpPr>
        <p:spPr/>
        <p:txBody>
          <a:bodyPr/>
          <a:lstStyle/>
          <a:p>
            <a:r>
              <a:rPr lang="en-US" dirty="0"/>
              <a:t>Assorted Layers</a:t>
            </a:r>
          </a:p>
        </p:txBody>
      </p:sp>
      <p:sp>
        <p:nvSpPr>
          <p:cNvPr id="3" name="Content Placeholder 2">
            <a:extLst>
              <a:ext uri="{FF2B5EF4-FFF2-40B4-BE49-F238E27FC236}">
                <a16:creationId xmlns:a16="http://schemas.microsoft.com/office/drawing/2014/main" id="{6F7712C6-4689-D077-1CE1-C1E68CD47232}"/>
              </a:ext>
            </a:extLst>
          </p:cNvPr>
          <p:cNvSpPr>
            <a:spLocks noGrp="1"/>
          </p:cNvSpPr>
          <p:nvPr>
            <p:ph idx="1"/>
          </p:nvPr>
        </p:nvSpPr>
        <p:spPr>
          <a:xfrm>
            <a:off x="1451579" y="1853754"/>
            <a:ext cx="9603275" cy="4199727"/>
          </a:xfrm>
        </p:spPr>
        <p:txBody>
          <a:bodyPr/>
          <a:lstStyle/>
          <a:p>
            <a:r>
              <a:rPr lang="en-US" dirty="0"/>
              <a:t>There are many other layer types, we’ll look at some later. </a:t>
            </a:r>
          </a:p>
          <a:p>
            <a:r>
              <a:rPr lang="en-US" dirty="0"/>
              <a:t>There are different types of ’main’ layers for different model types. </a:t>
            </a:r>
          </a:p>
          <a:p>
            <a:pPr lvl="1"/>
            <a:r>
              <a:rPr lang="en-US" dirty="0"/>
              <a:t>E.g. layers that deal with data in 2D directly without flattening. </a:t>
            </a:r>
          </a:p>
          <a:p>
            <a:r>
              <a:rPr lang="en-US" dirty="0"/>
              <a:t>There’s layers for prep stuff – encode, normalize, </a:t>
            </a:r>
            <a:r>
              <a:rPr lang="en-US" dirty="0" err="1"/>
              <a:t>etc</a:t>
            </a:r>
            <a:r>
              <a:rPr lang="en-US" dirty="0"/>
              <a:t>…</a:t>
            </a:r>
          </a:p>
          <a:p>
            <a:r>
              <a:rPr lang="en-US" dirty="0"/>
              <a:t>There’s layers for tuning stuff – dropouts, regularization….</a:t>
            </a:r>
          </a:p>
          <a:p>
            <a:r>
              <a:rPr lang="en-US" dirty="0"/>
              <a:t>There’s models for activation functions. </a:t>
            </a:r>
          </a:p>
          <a:p>
            <a:r>
              <a:rPr lang="en-US" dirty="0"/>
              <a:t>You can make custom ones, if you want to. </a:t>
            </a:r>
          </a:p>
          <a:p>
            <a:pPr lvl="1"/>
            <a:r>
              <a:rPr lang="en-US" dirty="0"/>
              <a:t>We won’t really do this, but as long as your layer accepts/returns the right structure, it works.</a:t>
            </a:r>
          </a:p>
        </p:txBody>
      </p:sp>
    </p:spTree>
    <p:extLst>
      <p:ext uri="{BB962C8B-B14F-4D97-AF65-F5344CB8AC3E}">
        <p14:creationId xmlns:p14="http://schemas.microsoft.com/office/powerpoint/2010/main" val="23259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3A3A-7D00-6E95-309A-7EF03B1EC78B}"/>
              </a:ext>
            </a:extLst>
          </p:cNvPr>
          <p:cNvSpPr>
            <a:spLocks noGrp="1"/>
          </p:cNvSpPr>
          <p:nvPr>
            <p:ph type="title"/>
          </p:nvPr>
        </p:nvSpPr>
        <p:spPr/>
        <p:txBody>
          <a:bodyPr/>
          <a:lstStyle/>
          <a:p>
            <a:r>
              <a:rPr lang="en-US" dirty="0"/>
              <a:t>Layers, For Now</a:t>
            </a:r>
          </a:p>
        </p:txBody>
      </p:sp>
      <p:sp>
        <p:nvSpPr>
          <p:cNvPr id="3" name="Content Placeholder 2">
            <a:extLst>
              <a:ext uri="{FF2B5EF4-FFF2-40B4-BE49-F238E27FC236}">
                <a16:creationId xmlns:a16="http://schemas.microsoft.com/office/drawing/2014/main" id="{6F14070D-1D64-DF42-209C-1315628CAA97}"/>
              </a:ext>
            </a:extLst>
          </p:cNvPr>
          <p:cNvSpPr>
            <a:spLocks noGrp="1"/>
          </p:cNvSpPr>
          <p:nvPr>
            <p:ph idx="1"/>
          </p:nvPr>
        </p:nvSpPr>
        <p:spPr>
          <a:xfrm>
            <a:off x="1451579" y="1938969"/>
            <a:ext cx="9603275" cy="4114511"/>
          </a:xfrm>
        </p:spPr>
        <p:txBody>
          <a:bodyPr/>
          <a:lstStyle/>
          <a:p>
            <a:r>
              <a:rPr lang="en-US" dirty="0"/>
              <a:t>Adding layers is one of the biggest things we can do to tune. </a:t>
            </a:r>
          </a:p>
          <a:p>
            <a:r>
              <a:rPr lang="en-US" dirty="0"/>
              <a:t>For now, don’t worry too much:</a:t>
            </a:r>
          </a:p>
          <a:p>
            <a:pPr lvl="1"/>
            <a:r>
              <a:rPr lang="en-US" dirty="0"/>
              <a:t>We need some first layer that can deal with the input shape. </a:t>
            </a:r>
          </a:p>
          <a:p>
            <a:pPr lvl="2"/>
            <a:r>
              <a:rPr lang="en-US" dirty="0"/>
              <a:t>May be something like flatten, or a regular layer with the size set. </a:t>
            </a:r>
          </a:p>
          <a:p>
            <a:pPr lvl="1"/>
            <a:r>
              <a:rPr lang="en-US" dirty="0"/>
              <a:t>We need an output layer that generates the predictions we want. </a:t>
            </a:r>
          </a:p>
          <a:p>
            <a:pPr lvl="1"/>
            <a:r>
              <a:rPr lang="en-US" dirty="0"/>
              <a:t>In between, we have hidden layers, where the magic happens. </a:t>
            </a:r>
          </a:p>
          <a:p>
            <a:r>
              <a:rPr lang="en-US" dirty="0"/>
              <a:t>A basic regression is 0 hidden layers, can’t do non-linear relationships. </a:t>
            </a:r>
          </a:p>
          <a:p>
            <a:pPr lvl="1"/>
            <a:r>
              <a:rPr lang="en-US" dirty="0"/>
              <a:t>Each layer adds “flexibility” in the relationships the model can handle. </a:t>
            </a:r>
          </a:p>
        </p:txBody>
      </p:sp>
    </p:spTree>
    <p:extLst>
      <p:ext uri="{BB962C8B-B14F-4D97-AF65-F5344CB8AC3E}">
        <p14:creationId xmlns:p14="http://schemas.microsoft.com/office/powerpoint/2010/main" val="2175168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E3A2-284D-BF14-5126-75B586CFB5AF}"/>
              </a:ext>
            </a:extLst>
          </p:cNvPr>
          <p:cNvSpPr>
            <a:spLocks noGrp="1"/>
          </p:cNvSpPr>
          <p:nvPr>
            <p:ph type="title"/>
          </p:nvPr>
        </p:nvSpPr>
        <p:spPr/>
        <p:txBody>
          <a:bodyPr/>
          <a:lstStyle/>
          <a:p>
            <a:r>
              <a:rPr lang="en-US" dirty="0"/>
              <a:t>Make a pass at a Model</a:t>
            </a:r>
          </a:p>
        </p:txBody>
      </p:sp>
      <p:sp>
        <p:nvSpPr>
          <p:cNvPr id="3" name="Content Placeholder 2">
            <a:extLst>
              <a:ext uri="{FF2B5EF4-FFF2-40B4-BE49-F238E27FC236}">
                <a16:creationId xmlns:a16="http://schemas.microsoft.com/office/drawing/2014/main" id="{1795A7B2-F6BB-1ABA-E40F-DE48CA754F43}"/>
              </a:ext>
            </a:extLst>
          </p:cNvPr>
          <p:cNvSpPr>
            <a:spLocks noGrp="1"/>
          </p:cNvSpPr>
          <p:nvPr>
            <p:ph idx="1"/>
          </p:nvPr>
        </p:nvSpPr>
        <p:spPr>
          <a:xfrm>
            <a:off x="1176921" y="1853752"/>
            <a:ext cx="5507539" cy="4199729"/>
          </a:xfrm>
        </p:spPr>
        <p:txBody>
          <a:bodyPr>
            <a:normAutofit lnSpcReduction="10000"/>
          </a:bodyPr>
          <a:lstStyle/>
          <a:p>
            <a:r>
              <a:rPr lang="en-US" dirty="0"/>
              <a:t>We also need to define the forward pass. </a:t>
            </a:r>
          </a:p>
          <a:p>
            <a:pPr lvl="1"/>
            <a:r>
              <a:rPr lang="en-US" dirty="0"/>
              <a:t>Start with an input. </a:t>
            </a:r>
          </a:p>
          <a:p>
            <a:pPr lvl="1"/>
            <a:r>
              <a:rPr lang="en-US" dirty="0"/>
              <a:t>Pass that input through the entire model. </a:t>
            </a:r>
          </a:p>
          <a:p>
            <a:pPr lvl="1"/>
            <a:r>
              <a:rPr lang="en-US" dirty="0"/>
              <a:t>Capture the prediction (output) at the end. </a:t>
            </a:r>
          </a:p>
          <a:p>
            <a:r>
              <a:rPr lang="en-US" dirty="0"/>
              <a:t>In practice, this is just using the layers we made.</a:t>
            </a:r>
          </a:p>
          <a:p>
            <a:r>
              <a:rPr lang="en-US" dirty="0"/>
              <a:t>For us, this is simple, it isn’t always in other cases. </a:t>
            </a:r>
          </a:p>
          <a:p>
            <a:pPr lvl="1"/>
            <a:r>
              <a:rPr lang="en-US" dirty="0"/>
              <a:t>We use fully connected layers. </a:t>
            </a:r>
          </a:p>
          <a:p>
            <a:pPr lvl="1"/>
            <a:r>
              <a:rPr lang="en-US" dirty="0"/>
              <a:t>Other models can have different structure. </a:t>
            </a:r>
          </a:p>
          <a:p>
            <a:pPr lvl="1"/>
            <a:r>
              <a:rPr lang="en-US" dirty="0"/>
              <a:t>Layers can be skipped, looped, </a:t>
            </a:r>
            <a:r>
              <a:rPr lang="en-US" dirty="0" err="1"/>
              <a:t>etc</a:t>
            </a:r>
            <a:r>
              <a:rPr lang="en-US" dirty="0"/>
              <a:t>…</a:t>
            </a:r>
          </a:p>
          <a:p>
            <a:r>
              <a:rPr lang="en-US" dirty="0" err="1"/>
              <a:t>Pytorch</a:t>
            </a:r>
            <a:r>
              <a:rPr lang="en-US" dirty="0"/>
              <a:t> will figure out the backwards pass. </a:t>
            </a:r>
          </a:p>
        </p:txBody>
      </p:sp>
      <p:pic>
        <p:nvPicPr>
          <p:cNvPr id="5" name="Picture 4">
            <a:extLst>
              <a:ext uri="{FF2B5EF4-FFF2-40B4-BE49-F238E27FC236}">
                <a16:creationId xmlns:a16="http://schemas.microsoft.com/office/drawing/2014/main" id="{6C6C1BC4-2D30-6840-080F-238011E14EBC}"/>
              </a:ext>
            </a:extLst>
          </p:cNvPr>
          <p:cNvPicPr>
            <a:picLocks noChangeAspect="1"/>
          </p:cNvPicPr>
          <p:nvPr/>
        </p:nvPicPr>
        <p:blipFill>
          <a:blip r:embed="rId2"/>
          <a:stretch>
            <a:fillRect/>
          </a:stretch>
        </p:blipFill>
        <p:spPr>
          <a:xfrm>
            <a:off x="6684460" y="1853752"/>
            <a:ext cx="5415960" cy="3697548"/>
          </a:xfrm>
          <a:prstGeom prst="rect">
            <a:avLst/>
          </a:prstGeom>
        </p:spPr>
      </p:pic>
    </p:spTree>
    <p:extLst>
      <p:ext uri="{BB962C8B-B14F-4D97-AF65-F5344CB8AC3E}">
        <p14:creationId xmlns:p14="http://schemas.microsoft.com/office/powerpoint/2010/main" val="304093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A98E-E34B-A310-1380-CC3E43FF5A99}"/>
              </a:ext>
            </a:extLst>
          </p:cNvPr>
          <p:cNvSpPr>
            <a:spLocks noGrp="1"/>
          </p:cNvSpPr>
          <p:nvPr>
            <p:ph type="title"/>
          </p:nvPr>
        </p:nvSpPr>
        <p:spPr/>
        <p:txBody>
          <a:bodyPr/>
          <a:lstStyle/>
          <a:p>
            <a:r>
              <a:rPr lang="en-US" dirty="0"/>
              <a:t>Input Layer(s)</a:t>
            </a:r>
          </a:p>
        </p:txBody>
      </p:sp>
      <p:sp>
        <p:nvSpPr>
          <p:cNvPr id="3" name="Content Placeholder 2">
            <a:extLst>
              <a:ext uri="{FF2B5EF4-FFF2-40B4-BE49-F238E27FC236}">
                <a16:creationId xmlns:a16="http://schemas.microsoft.com/office/drawing/2014/main" id="{69E654CB-E0AF-054F-1FD1-89D44266765E}"/>
              </a:ext>
            </a:extLst>
          </p:cNvPr>
          <p:cNvSpPr>
            <a:spLocks noGrp="1"/>
          </p:cNvSpPr>
          <p:nvPr>
            <p:ph idx="1"/>
          </p:nvPr>
        </p:nvSpPr>
        <p:spPr/>
        <p:txBody>
          <a:bodyPr/>
          <a:lstStyle/>
          <a:p>
            <a:r>
              <a:rPr lang="en-US" dirty="0"/>
              <a:t>The initial layer of a neural network needs to ‘handle’ the data’s shape. </a:t>
            </a:r>
          </a:p>
          <a:p>
            <a:r>
              <a:rPr lang="en-US" dirty="0"/>
              <a:t>Depending on scenario, this may involve reshaping. </a:t>
            </a:r>
          </a:p>
        </p:txBody>
      </p:sp>
    </p:spTree>
    <p:extLst>
      <p:ext uri="{BB962C8B-B14F-4D97-AF65-F5344CB8AC3E}">
        <p14:creationId xmlns:p14="http://schemas.microsoft.com/office/powerpoint/2010/main" val="604492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8482-5E4B-4BCE-7A3A-FED1FC796967}"/>
              </a:ext>
            </a:extLst>
          </p:cNvPr>
          <p:cNvSpPr>
            <a:spLocks noGrp="1"/>
          </p:cNvSpPr>
          <p:nvPr>
            <p:ph type="title"/>
          </p:nvPr>
        </p:nvSpPr>
        <p:spPr/>
        <p:txBody>
          <a:bodyPr/>
          <a:lstStyle/>
          <a:p>
            <a:r>
              <a:rPr lang="en-US" dirty="0"/>
              <a:t>Output Layer</a:t>
            </a:r>
          </a:p>
        </p:txBody>
      </p:sp>
      <p:sp>
        <p:nvSpPr>
          <p:cNvPr id="3" name="Content Placeholder 2">
            <a:extLst>
              <a:ext uri="{FF2B5EF4-FFF2-40B4-BE49-F238E27FC236}">
                <a16:creationId xmlns:a16="http://schemas.microsoft.com/office/drawing/2014/main" id="{69471F5A-C424-10FC-F4FD-23E0E2FF985C}"/>
              </a:ext>
            </a:extLst>
          </p:cNvPr>
          <p:cNvSpPr>
            <a:spLocks noGrp="1"/>
          </p:cNvSpPr>
          <p:nvPr>
            <p:ph idx="1"/>
          </p:nvPr>
        </p:nvSpPr>
        <p:spPr>
          <a:xfrm>
            <a:off x="1451579" y="1961002"/>
            <a:ext cx="9603275" cy="3505343"/>
          </a:xfrm>
        </p:spPr>
        <p:txBody>
          <a:bodyPr/>
          <a:lstStyle/>
          <a:p>
            <a:r>
              <a:rPr lang="en-US" dirty="0"/>
              <a:t>The output layer translates from internal values to prediction. </a:t>
            </a:r>
          </a:p>
          <a:p>
            <a:pPr lvl="1"/>
            <a:r>
              <a:rPr lang="en-US" dirty="0"/>
              <a:t>Equivalent* to how a sigmoid translates logits to probability predictions. </a:t>
            </a:r>
          </a:p>
          <a:p>
            <a:r>
              <a:rPr lang="en-US" dirty="0"/>
              <a:t>Depending on what is being predicted, output layers vary. </a:t>
            </a:r>
          </a:p>
          <a:p>
            <a:pPr lvl="1"/>
            <a:r>
              <a:rPr lang="en-US" dirty="0"/>
              <a:t>Regression – none/linear. </a:t>
            </a:r>
          </a:p>
          <a:p>
            <a:pPr lvl="1"/>
            <a:r>
              <a:rPr lang="en-US" dirty="0"/>
              <a:t>Binary classification – sigmoid. </a:t>
            </a:r>
          </a:p>
          <a:p>
            <a:pPr lvl="1"/>
            <a:r>
              <a:rPr lang="en-US" dirty="0"/>
              <a:t>Multiway classification – </a:t>
            </a:r>
            <a:r>
              <a:rPr lang="en-US" dirty="0" err="1"/>
              <a:t>softmax</a:t>
            </a:r>
            <a:r>
              <a:rPr lang="en-US" dirty="0"/>
              <a:t>. </a:t>
            </a:r>
          </a:p>
          <a:p>
            <a:r>
              <a:rPr lang="en-US" dirty="0"/>
              <a:t>This is defined by the type of prediction, the model attached doesn’t matter. </a:t>
            </a:r>
          </a:p>
        </p:txBody>
      </p:sp>
    </p:spTree>
    <p:extLst>
      <p:ext uri="{BB962C8B-B14F-4D97-AF65-F5344CB8AC3E}">
        <p14:creationId xmlns:p14="http://schemas.microsoft.com/office/powerpoint/2010/main" val="164061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B926-33AA-61D8-DE99-3839ED729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EECD16-8C43-22B8-CF66-D6728E8788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12358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754B7-CDA7-6DF9-C040-DD5AF1977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EC68E-D95A-3E5F-3871-24BDAD2C233C}"/>
              </a:ext>
            </a:extLst>
          </p:cNvPr>
          <p:cNvSpPr>
            <a:spLocks noGrp="1"/>
          </p:cNvSpPr>
          <p:nvPr>
            <p:ph type="title"/>
          </p:nvPr>
        </p:nvSpPr>
        <p:spPr>
          <a:xfrm>
            <a:off x="1451579" y="804519"/>
            <a:ext cx="9603275" cy="1049235"/>
          </a:xfrm>
        </p:spPr>
        <p:txBody>
          <a:bodyPr>
            <a:normAutofit/>
          </a:bodyPr>
          <a:lstStyle/>
          <a:p>
            <a:r>
              <a:rPr lang="en-US" dirty="0"/>
              <a:t>Hidden Layers</a:t>
            </a:r>
          </a:p>
        </p:txBody>
      </p:sp>
      <p:sp>
        <p:nvSpPr>
          <p:cNvPr id="3" name="Content Placeholder 2">
            <a:extLst>
              <a:ext uri="{FF2B5EF4-FFF2-40B4-BE49-F238E27FC236}">
                <a16:creationId xmlns:a16="http://schemas.microsoft.com/office/drawing/2014/main" id="{84575FDB-A369-D9D0-B083-5436F4025718}"/>
              </a:ext>
            </a:extLst>
          </p:cNvPr>
          <p:cNvSpPr>
            <a:spLocks noGrp="1"/>
          </p:cNvSpPr>
          <p:nvPr>
            <p:ph idx="1"/>
          </p:nvPr>
        </p:nvSpPr>
        <p:spPr>
          <a:xfrm>
            <a:off x="1451579" y="1943100"/>
            <a:ext cx="9490048" cy="4110381"/>
          </a:xfrm>
        </p:spPr>
        <p:txBody>
          <a:bodyPr>
            <a:normAutofit/>
          </a:bodyPr>
          <a:lstStyle/>
          <a:p>
            <a:pPr>
              <a:lnSpc>
                <a:spcPct val="110000"/>
              </a:lnSpc>
            </a:pPr>
            <a:r>
              <a:rPr lang="en-US" sz="1800" dirty="0"/>
              <a:t>Hidden layers are those between input and output. </a:t>
            </a:r>
          </a:p>
          <a:p>
            <a:pPr>
              <a:lnSpc>
                <a:spcPct val="110000"/>
              </a:lnSpc>
            </a:pPr>
            <a:r>
              <a:rPr lang="en-US" sz="1800" dirty="0"/>
              <a:t>We can have any number of hidden layers, a</a:t>
            </a:r>
            <a:r>
              <a:rPr lang="en-US" dirty="0"/>
              <a:t> reasonable number to test is 1-5. </a:t>
            </a:r>
          </a:p>
          <a:p>
            <a:pPr>
              <a:lnSpc>
                <a:spcPct val="110000"/>
              </a:lnSpc>
            </a:pPr>
            <a:r>
              <a:rPr lang="en-US" sz="1800" dirty="0"/>
              <a:t>The number of neurons in the hidden layers is also very flexible:</a:t>
            </a:r>
          </a:p>
          <a:p>
            <a:pPr lvl="1">
              <a:lnSpc>
                <a:spcPct val="110000"/>
              </a:lnSpc>
            </a:pPr>
            <a:r>
              <a:rPr lang="en-US" dirty="0"/>
              <a:t>Commonly see flat sizes until the output layer. </a:t>
            </a:r>
          </a:p>
          <a:p>
            <a:pPr lvl="1">
              <a:lnSpc>
                <a:spcPct val="110000"/>
              </a:lnSpc>
            </a:pPr>
            <a:r>
              <a:rPr lang="en-US" dirty="0"/>
              <a:t>Also common to “funnel down” the sizes. </a:t>
            </a:r>
          </a:p>
          <a:p>
            <a:pPr>
              <a:lnSpc>
                <a:spcPct val="110000"/>
              </a:lnSpc>
            </a:pPr>
            <a:r>
              <a:rPr lang="en-US" sz="1800" dirty="0"/>
              <a:t>Exact setup is not deterministic, we’ll look at it more next week.</a:t>
            </a:r>
          </a:p>
          <a:p>
            <a:pPr>
              <a:lnSpc>
                <a:spcPct val="110000"/>
              </a:lnSpc>
            </a:pPr>
            <a:r>
              <a:rPr lang="en-US" sz="1800" dirty="0"/>
              <a:t>We’ll usually use “</a:t>
            </a:r>
            <a:r>
              <a:rPr lang="en-US" sz="1800" dirty="0" err="1"/>
              <a:t>relu</a:t>
            </a:r>
            <a:r>
              <a:rPr lang="en-US" sz="1800" dirty="0"/>
              <a:t>” for activation, we’ll look at these more later as well. </a:t>
            </a:r>
          </a:p>
          <a:p>
            <a:pPr>
              <a:lnSpc>
                <a:spcPct val="110000"/>
              </a:lnSpc>
            </a:pPr>
            <a:r>
              <a:rPr lang="en-US" sz="1800" dirty="0"/>
              <a:t> Reasonable approaches:</a:t>
            </a:r>
          </a:p>
          <a:p>
            <a:pPr lvl="1">
              <a:lnSpc>
                <a:spcPct val="110000"/>
              </a:lnSpc>
            </a:pPr>
            <a:r>
              <a:rPr lang="en-US" dirty="0"/>
              <a:t>Set # of neurons for all layers to input size. Start with 1 hidden layer, add until overfit. </a:t>
            </a:r>
          </a:p>
          <a:p>
            <a:pPr lvl="1">
              <a:lnSpc>
                <a:spcPct val="110000"/>
              </a:lnSpc>
            </a:pPr>
            <a:r>
              <a:rPr lang="en-US" dirty="0"/>
              <a:t>Lean towards a larger model and use regularization techniques and early stopping. </a:t>
            </a:r>
          </a:p>
          <a:p>
            <a:pPr lvl="1">
              <a:lnSpc>
                <a:spcPct val="110000"/>
              </a:lnSpc>
            </a:pPr>
            <a:endParaRPr lang="en-US" dirty="0"/>
          </a:p>
        </p:txBody>
      </p:sp>
      <p:pic>
        <p:nvPicPr>
          <p:cNvPr id="7" name="Graphic 6" descr="Brain">
            <a:extLst>
              <a:ext uri="{FF2B5EF4-FFF2-40B4-BE49-F238E27FC236}">
                <a16:creationId xmlns:a16="http://schemas.microsoft.com/office/drawing/2014/main" id="{22ECBA16-610C-0F6F-D7FA-31CCACF1C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2912" y="2277991"/>
            <a:ext cx="2926098" cy="2926098"/>
          </a:xfrm>
          <a:prstGeom prst="rect">
            <a:avLst/>
          </a:prstGeom>
        </p:spPr>
      </p:pic>
    </p:spTree>
    <p:extLst>
      <p:ext uri="{BB962C8B-B14F-4D97-AF65-F5344CB8AC3E}">
        <p14:creationId xmlns:p14="http://schemas.microsoft.com/office/powerpoint/2010/main" val="1771030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0712-F546-E183-5E32-73A0B7DFBAE3}"/>
              </a:ext>
            </a:extLst>
          </p:cNvPr>
          <p:cNvSpPr>
            <a:spLocks noGrp="1"/>
          </p:cNvSpPr>
          <p:nvPr>
            <p:ph type="title"/>
          </p:nvPr>
        </p:nvSpPr>
        <p:spPr/>
        <p:txBody>
          <a:bodyPr/>
          <a:lstStyle/>
          <a:p>
            <a:r>
              <a:rPr lang="en-US" dirty="0"/>
              <a:t>Go Deep!</a:t>
            </a:r>
          </a:p>
        </p:txBody>
      </p:sp>
      <p:sp>
        <p:nvSpPr>
          <p:cNvPr id="3" name="Content Placeholder 2">
            <a:extLst>
              <a:ext uri="{FF2B5EF4-FFF2-40B4-BE49-F238E27FC236}">
                <a16:creationId xmlns:a16="http://schemas.microsoft.com/office/drawing/2014/main" id="{E52A6F79-4B29-6560-86BB-988B734C6D1F}"/>
              </a:ext>
            </a:extLst>
          </p:cNvPr>
          <p:cNvSpPr>
            <a:spLocks noGrp="1"/>
          </p:cNvSpPr>
          <p:nvPr>
            <p:ph idx="1"/>
          </p:nvPr>
        </p:nvSpPr>
        <p:spPr>
          <a:xfrm>
            <a:off x="1451579" y="1853754"/>
            <a:ext cx="9603275" cy="4268372"/>
          </a:xfrm>
        </p:spPr>
        <p:txBody>
          <a:bodyPr>
            <a:normAutofit fontScale="92500" lnSpcReduction="20000"/>
          </a:bodyPr>
          <a:lstStyle/>
          <a:p>
            <a:r>
              <a:rPr lang="en-US" dirty="0"/>
              <a:t>The term deep learning refers to the number of layers. </a:t>
            </a:r>
          </a:p>
          <a:p>
            <a:pPr lvl="1"/>
            <a:r>
              <a:rPr lang="en-US" dirty="0"/>
              <a:t>Each layer effectively sees a different representation of data. </a:t>
            </a:r>
          </a:p>
          <a:p>
            <a:pPr lvl="1"/>
            <a:r>
              <a:rPr lang="en-US" dirty="0"/>
              <a:t>Each of those representations is learned, according to what helps most. </a:t>
            </a:r>
          </a:p>
          <a:p>
            <a:r>
              <a:rPr lang="en-US" dirty="0"/>
              <a:t>In unstructured problems (image, voice, NLP, </a:t>
            </a:r>
            <a:r>
              <a:rPr lang="en-US" dirty="0" err="1"/>
              <a:t>etc</a:t>
            </a:r>
            <a:r>
              <a:rPr lang="en-US" dirty="0"/>
              <a:t>…) this works very well. </a:t>
            </a:r>
          </a:p>
          <a:p>
            <a:r>
              <a:rPr lang="en-US" dirty="0"/>
              <a:t>Something like facial recognition is not the simplest problem. </a:t>
            </a:r>
          </a:p>
          <a:p>
            <a:pPr lvl="1"/>
            <a:r>
              <a:rPr lang="en-US" dirty="0"/>
              <a:t>Some layers may ‘capture’ head shape, some may ‘capture’ facial feature position, </a:t>
            </a:r>
            <a:r>
              <a:rPr lang="en-US" dirty="0" err="1"/>
              <a:t>etc</a:t>
            </a:r>
            <a:r>
              <a:rPr lang="en-US" dirty="0"/>
              <a:t>…</a:t>
            </a:r>
          </a:p>
          <a:p>
            <a:r>
              <a:rPr lang="en-US" dirty="0"/>
              <a:t>Classical ML -&gt; features have direct-</a:t>
            </a:r>
            <a:r>
              <a:rPr lang="en-US" dirty="0" err="1"/>
              <a:t>ish</a:t>
            </a:r>
            <a:r>
              <a:rPr lang="en-US" dirty="0"/>
              <a:t> relationship to target. </a:t>
            </a:r>
          </a:p>
          <a:p>
            <a:r>
              <a:rPr lang="en-US" dirty="0"/>
              <a:t>Deep NN -&gt; features (can) have complex relationship to target. (Combinations of features, combinations of transformations, combinations of different levels…)</a:t>
            </a:r>
          </a:p>
          <a:p>
            <a:r>
              <a:rPr lang="en-US" dirty="0"/>
              <a:t>It is kind of similar (concept, not math) to a repeated series of PCAs, it keeps trying to extract the ‘information’ each time the data goes through a layer. </a:t>
            </a:r>
          </a:p>
        </p:txBody>
      </p:sp>
    </p:spTree>
    <p:extLst>
      <p:ext uri="{BB962C8B-B14F-4D97-AF65-F5344CB8AC3E}">
        <p14:creationId xmlns:p14="http://schemas.microsoft.com/office/powerpoint/2010/main" val="333657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4A98-14F4-F473-AD6C-FDCB82355514}"/>
              </a:ext>
            </a:extLst>
          </p:cNvPr>
          <p:cNvSpPr>
            <a:spLocks noGrp="1"/>
          </p:cNvSpPr>
          <p:nvPr>
            <p:ph type="title"/>
          </p:nvPr>
        </p:nvSpPr>
        <p:spPr/>
        <p:txBody>
          <a:bodyPr/>
          <a:lstStyle/>
          <a:p>
            <a:r>
              <a:rPr lang="en-US" dirty="0" err="1"/>
              <a:t>HoW</a:t>
            </a:r>
            <a:r>
              <a:rPr lang="en-US" dirty="0"/>
              <a:t> models Learn</a:t>
            </a:r>
          </a:p>
        </p:txBody>
      </p:sp>
      <p:sp>
        <p:nvSpPr>
          <p:cNvPr id="3" name="Content Placeholder 2">
            <a:extLst>
              <a:ext uri="{FF2B5EF4-FFF2-40B4-BE49-F238E27FC236}">
                <a16:creationId xmlns:a16="http://schemas.microsoft.com/office/drawing/2014/main" id="{373BF0CF-1BC5-26C5-F041-34D379C96151}"/>
              </a:ext>
            </a:extLst>
          </p:cNvPr>
          <p:cNvSpPr>
            <a:spLocks noGrp="1"/>
          </p:cNvSpPr>
          <p:nvPr>
            <p:ph idx="1"/>
          </p:nvPr>
        </p:nvSpPr>
        <p:spPr>
          <a:xfrm>
            <a:off x="1451579" y="1853754"/>
            <a:ext cx="9961896" cy="4199727"/>
          </a:xfrm>
        </p:spPr>
        <p:txBody>
          <a:bodyPr/>
          <a:lstStyle/>
          <a:p>
            <a:r>
              <a:rPr lang="en-US" dirty="0"/>
              <a:t>The neural network is complex if we examine the math, but the idea is simpler. </a:t>
            </a:r>
          </a:p>
          <a:p>
            <a:r>
              <a:rPr lang="en-US" dirty="0"/>
              <a:t>Think about it backwards, from the output layer back to the inputs. </a:t>
            </a:r>
          </a:p>
          <a:p>
            <a:r>
              <a:rPr lang="en-US" dirty="0"/>
              <a:t>The output layer generates predictions, which gives error. </a:t>
            </a:r>
          </a:p>
          <a:p>
            <a:r>
              <a:rPr lang="en-US" dirty="0"/>
              <a:t>Backpropagation effectively says, “the error here comes from these nodes, adjust bad ones”. </a:t>
            </a:r>
          </a:p>
          <a:p>
            <a:pPr lvl="1"/>
            <a:r>
              <a:rPr lang="en-US" dirty="0"/>
              <a:t>This is the gradient bit, error is attributed to terms and the weights are adjusted to get better. </a:t>
            </a:r>
          </a:p>
          <a:p>
            <a:pPr lvl="1"/>
            <a:r>
              <a:rPr lang="en-US" dirty="0"/>
              <a:t>The output layer ‘teaches’ the previous layer what it needs to be accurate. </a:t>
            </a:r>
          </a:p>
          <a:p>
            <a:r>
              <a:rPr lang="en-US" dirty="0"/>
              <a:t>This process repeats layer by layer – what does it need to have a more accurate output. </a:t>
            </a:r>
          </a:p>
        </p:txBody>
      </p:sp>
      <p:pic>
        <p:nvPicPr>
          <p:cNvPr id="1026" name="Picture 2" descr="Backpropagation in Neural Network - GeeksforGeeks">
            <a:extLst>
              <a:ext uri="{FF2B5EF4-FFF2-40B4-BE49-F238E27FC236}">
                <a16:creationId xmlns:a16="http://schemas.microsoft.com/office/drawing/2014/main" id="{45E2DCA7-F35E-9490-69FC-83E433F70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4168" y="29816"/>
            <a:ext cx="2937831" cy="187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7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2A91-5257-B54B-64F1-6008D8827FCE}"/>
              </a:ext>
            </a:extLst>
          </p:cNvPr>
          <p:cNvSpPr>
            <a:spLocks noGrp="1"/>
          </p:cNvSpPr>
          <p:nvPr>
            <p:ph type="title"/>
          </p:nvPr>
        </p:nvSpPr>
        <p:spPr/>
        <p:txBody>
          <a:bodyPr/>
          <a:lstStyle/>
          <a:p>
            <a:r>
              <a:rPr lang="en-US" dirty="0"/>
              <a:t>Neural Network Libraries</a:t>
            </a:r>
          </a:p>
        </p:txBody>
      </p:sp>
      <p:sp>
        <p:nvSpPr>
          <p:cNvPr id="3" name="Content Placeholder 2">
            <a:extLst>
              <a:ext uri="{FF2B5EF4-FFF2-40B4-BE49-F238E27FC236}">
                <a16:creationId xmlns:a16="http://schemas.microsoft.com/office/drawing/2014/main" id="{EACEF73A-3D57-53DC-016E-A3B0C595C583}"/>
              </a:ext>
            </a:extLst>
          </p:cNvPr>
          <p:cNvSpPr>
            <a:spLocks noGrp="1"/>
          </p:cNvSpPr>
          <p:nvPr>
            <p:ph idx="1"/>
          </p:nvPr>
        </p:nvSpPr>
        <p:spPr>
          <a:xfrm>
            <a:off x="1451579" y="1853754"/>
            <a:ext cx="9603275" cy="4199727"/>
          </a:xfrm>
        </p:spPr>
        <p:txBody>
          <a:bodyPr/>
          <a:lstStyle/>
          <a:p>
            <a:r>
              <a:rPr lang="en-US" dirty="0"/>
              <a:t>Neural networks have libraries similar to sklearn, but there are some new concerns. </a:t>
            </a:r>
          </a:p>
          <a:p>
            <a:pPr lvl="1"/>
            <a:r>
              <a:rPr lang="en-US" dirty="0"/>
              <a:t>GPU acceleration – the big matrix math that is needed in neural networks is done much (much, much…) faster by GPUs (video cards) than by CPUs (regular processors). </a:t>
            </a:r>
          </a:p>
          <a:p>
            <a:r>
              <a:rPr lang="en-US" dirty="0"/>
              <a:t>To do any serious neural network training, we need a GPU of some sort. </a:t>
            </a:r>
          </a:p>
          <a:p>
            <a:pPr lvl="1"/>
            <a:r>
              <a:rPr lang="en-US" dirty="0" err="1"/>
              <a:t>nVidia</a:t>
            </a:r>
            <a:r>
              <a:rPr lang="en-US" dirty="0"/>
              <a:t> GPUs are the king, and far beyond anything else, largely due to CUDA (next). </a:t>
            </a:r>
          </a:p>
          <a:p>
            <a:pPr lvl="1"/>
            <a:r>
              <a:rPr lang="en-US" dirty="0"/>
              <a:t>Apple silicon macs have </a:t>
            </a:r>
            <a:r>
              <a:rPr lang="en-US" dirty="0" err="1"/>
              <a:t>tensorflow</a:t>
            </a:r>
            <a:r>
              <a:rPr lang="en-US" dirty="0"/>
              <a:t> acceleration that you can enable. </a:t>
            </a:r>
          </a:p>
          <a:p>
            <a:pPr lvl="1"/>
            <a:r>
              <a:rPr lang="en-US" dirty="0" err="1"/>
              <a:t>Colab</a:t>
            </a:r>
            <a:r>
              <a:rPr lang="en-US" dirty="0"/>
              <a:t> (or other online workbooks) offer GPU access, </a:t>
            </a:r>
            <a:r>
              <a:rPr lang="en-US" dirty="0" err="1"/>
              <a:t>Colab</a:t>
            </a:r>
            <a:r>
              <a:rPr lang="en-US" dirty="0"/>
              <a:t> is the easiest/cheapest solution.</a:t>
            </a:r>
          </a:p>
          <a:p>
            <a:pPr lvl="1"/>
            <a:r>
              <a:rPr lang="en-US" dirty="0"/>
              <a:t>Other GPUs like Radeons or Intel usually have something, but it tends to suck. </a:t>
            </a:r>
          </a:p>
          <a:p>
            <a:r>
              <a:rPr lang="en-US" dirty="0"/>
              <a:t>You typically install some variation of TensorFlow and get GPU friendly output. </a:t>
            </a:r>
          </a:p>
          <a:p>
            <a:pPr lvl="1"/>
            <a:r>
              <a:rPr lang="en-US" dirty="0"/>
              <a:t>The GPU operations utilize some faster set of commands than ‘normal’ operations. (CUDA)</a:t>
            </a:r>
          </a:p>
        </p:txBody>
      </p:sp>
    </p:spTree>
    <p:extLst>
      <p:ext uri="{BB962C8B-B14F-4D97-AF65-F5344CB8AC3E}">
        <p14:creationId xmlns:p14="http://schemas.microsoft.com/office/powerpoint/2010/main" val="600591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CDB1-3819-6D17-8BB6-B5A0E0C93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896457-6989-AE2B-0772-3792B250274C}"/>
              </a:ext>
            </a:extLst>
          </p:cNvPr>
          <p:cNvSpPr>
            <a:spLocks noGrp="1"/>
          </p:cNvSpPr>
          <p:nvPr>
            <p:ph idx="1"/>
          </p:nvPr>
        </p:nvSpPr>
        <p:spPr/>
        <p:txBody>
          <a:bodyPr/>
          <a:lstStyle/>
          <a:p>
            <a:endParaRPr lang="en-US"/>
          </a:p>
        </p:txBody>
      </p:sp>
      <p:pic>
        <p:nvPicPr>
          <p:cNvPr id="2050" name="Picture 2" descr="Backpropagation in Neural Network - GeeksforGeeks">
            <a:extLst>
              <a:ext uri="{FF2B5EF4-FFF2-40B4-BE49-F238E27FC236}">
                <a16:creationId xmlns:a16="http://schemas.microsoft.com/office/drawing/2014/main" id="{62D4DFA9-0E4C-8F8C-3886-099B79CEE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77800"/>
            <a:ext cx="101727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740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C0D8-51FB-D137-EB43-B42E098B2263}"/>
              </a:ext>
            </a:extLst>
          </p:cNvPr>
          <p:cNvSpPr>
            <a:spLocks noGrp="1"/>
          </p:cNvSpPr>
          <p:nvPr>
            <p:ph type="title"/>
          </p:nvPr>
        </p:nvSpPr>
        <p:spPr/>
        <p:txBody>
          <a:bodyPr/>
          <a:lstStyle/>
          <a:p>
            <a:r>
              <a:rPr lang="en-US" dirty="0"/>
              <a:t>How Models Learn</a:t>
            </a:r>
          </a:p>
        </p:txBody>
      </p:sp>
      <p:sp>
        <p:nvSpPr>
          <p:cNvPr id="3" name="Content Placeholder 2">
            <a:extLst>
              <a:ext uri="{FF2B5EF4-FFF2-40B4-BE49-F238E27FC236}">
                <a16:creationId xmlns:a16="http://schemas.microsoft.com/office/drawing/2014/main" id="{CCC732D9-7A03-F881-F91B-F4CD1FD6D87F}"/>
              </a:ext>
            </a:extLst>
          </p:cNvPr>
          <p:cNvSpPr>
            <a:spLocks noGrp="1"/>
          </p:cNvSpPr>
          <p:nvPr>
            <p:ph idx="1"/>
          </p:nvPr>
        </p:nvSpPr>
        <p:spPr>
          <a:xfrm>
            <a:off x="844063" y="1853754"/>
            <a:ext cx="10811784" cy="4199727"/>
          </a:xfrm>
        </p:spPr>
        <p:txBody>
          <a:bodyPr>
            <a:normAutofit/>
          </a:bodyPr>
          <a:lstStyle/>
          <a:p>
            <a:r>
              <a:rPr lang="en-US" dirty="0"/>
              <a:t>Each layer is a different ‘view’ on the data, it gets transformed as it goes through. </a:t>
            </a:r>
          </a:p>
          <a:p>
            <a:r>
              <a:rPr lang="en-US" dirty="0"/>
              <a:t>At each layer, the useful stuff is kept, the useless stuff is ditched. </a:t>
            </a:r>
          </a:p>
          <a:p>
            <a:pPr lvl="1"/>
            <a:r>
              <a:rPr lang="en-US" dirty="0"/>
              <a:t>This is the weight adjustment part. </a:t>
            </a:r>
          </a:p>
          <a:p>
            <a:pPr lvl="1"/>
            <a:r>
              <a:rPr lang="en-US" dirty="0"/>
              <a:t>Parts of the model that pass data that results in errors gets changed. </a:t>
            </a:r>
          </a:p>
          <a:p>
            <a:pPr lvl="1"/>
            <a:r>
              <a:rPr lang="en-US" dirty="0"/>
              <a:t>Parts of the model that pass low-error stuff get kept as is. </a:t>
            </a:r>
          </a:p>
          <a:p>
            <a:r>
              <a:rPr lang="en-US" dirty="0"/>
              <a:t>The model (</a:t>
            </a:r>
            <a:r>
              <a:rPr lang="en-US" dirty="0" err="1"/>
              <a:t>kinda</a:t>
            </a:r>
            <a:r>
              <a:rPr lang="en-US" dirty="0"/>
              <a:t>) selects info from each representation (layer) to make a final prediction.</a:t>
            </a:r>
          </a:p>
          <a:p>
            <a:pPr lvl="1"/>
            <a:r>
              <a:rPr lang="en-US" dirty="0"/>
              <a:t>Terms with little error don’t get adjusted in the backpropagation. </a:t>
            </a:r>
          </a:p>
          <a:p>
            <a:r>
              <a:rPr lang="en-US" dirty="0"/>
              <a:t>This makes them so good at things like images – relationships that are complex can be captured. </a:t>
            </a:r>
          </a:p>
          <a:p>
            <a:r>
              <a:rPr lang="en-US" dirty="0"/>
              <a:t>The parts aren’t independent, so each change will impact other parts. </a:t>
            </a:r>
          </a:p>
        </p:txBody>
      </p:sp>
    </p:spTree>
    <p:extLst>
      <p:ext uri="{BB962C8B-B14F-4D97-AF65-F5344CB8AC3E}">
        <p14:creationId xmlns:p14="http://schemas.microsoft.com/office/powerpoint/2010/main" val="2550696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5AF0-6253-C0C1-DC80-D0859D98883C}"/>
              </a:ext>
            </a:extLst>
          </p:cNvPr>
          <p:cNvSpPr>
            <a:spLocks noGrp="1"/>
          </p:cNvSpPr>
          <p:nvPr>
            <p:ph type="title"/>
          </p:nvPr>
        </p:nvSpPr>
        <p:spPr/>
        <p:txBody>
          <a:bodyPr/>
          <a:lstStyle/>
          <a:p>
            <a:r>
              <a:rPr lang="en-US" dirty="0"/>
              <a:t>Why Hide your Layers?</a:t>
            </a:r>
          </a:p>
        </p:txBody>
      </p:sp>
      <p:sp>
        <p:nvSpPr>
          <p:cNvPr id="3" name="Content Placeholder 2">
            <a:extLst>
              <a:ext uri="{FF2B5EF4-FFF2-40B4-BE49-F238E27FC236}">
                <a16:creationId xmlns:a16="http://schemas.microsoft.com/office/drawing/2014/main" id="{60BA6DF2-D6D9-AF9A-EA5C-1067A78EF3D0}"/>
              </a:ext>
            </a:extLst>
          </p:cNvPr>
          <p:cNvSpPr>
            <a:spLocks noGrp="1"/>
          </p:cNvSpPr>
          <p:nvPr>
            <p:ph idx="1"/>
          </p:nvPr>
        </p:nvSpPr>
        <p:spPr>
          <a:xfrm>
            <a:off x="5030971" y="1853754"/>
            <a:ext cx="7161030" cy="4199727"/>
          </a:xfrm>
        </p:spPr>
        <p:txBody>
          <a:bodyPr>
            <a:normAutofit lnSpcReduction="10000"/>
          </a:bodyPr>
          <a:lstStyle/>
          <a:p>
            <a:r>
              <a:rPr lang="en-US" dirty="0"/>
              <a:t>Hidden layers allow (with activation) models to be adaptable. </a:t>
            </a:r>
          </a:p>
          <a:p>
            <a:r>
              <a:rPr lang="en-US" dirty="0"/>
              <a:t>A 0 hidden layer network is a logistic regression – linear only!</a:t>
            </a:r>
          </a:p>
          <a:p>
            <a:r>
              <a:rPr lang="en-US" dirty="0"/>
              <a:t>Adding hidden layers allows the model to ‘see’ different representations of the data. </a:t>
            </a:r>
          </a:p>
          <a:p>
            <a:pPr lvl="1"/>
            <a:r>
              <a:rPr lang="en-US" dirty="0"/>
              <a:t>Input of each layer is a transformation of the previous layer’s input. </a:t>
            </a:r>
          </a:p>
          <a:p>
            <a:pPr lvl="1"/>
            <a:r>
              <a:rPr lang="en-US" dirty="0"/>
              <a:t>That transformation is discovered as the weights are learned. </a:t>
            </a:r>
          </a:p>
          <a:p>
            <a:pPr lvl="1"/>
            <a:r>
              <a:rPr lang="en-US" dirty="0"/>
              <a:t>Each layer becomes roughly “if we look at the data like this, what helps us predict?”</a:t>
            </a:r>
          </a:p>
          <a:p>
            <a:pPr lvl="1"/>
            <a:r>
              <a:rPr lang="en-US" dirty="0"/>
              <a:t>Deep (lots of hidden) models tend to perform best for unstructured data. </a:t>
            </a:r>
          </a:p>
          <a:p>
            <a:pPr lvl="1"/>
            <a:r>
              <a:rPr lang="en-US" dirty="0"/>
              <a:t>The layers allow for models to learn very complex relationships. </a:t>
            </a:r>
          </a:p>
        </p:txBody>
      </p:sp>
      <p:pic>
        <p:nvPicPr>
          <p:cNvPr id="3074" name="Picture 2" descr="Applied Deep Learning - Part 4: Convolutional Neural Networks | by Arden  Dertat | TDS Archive | Medium">
            <a:extLst>
              <a:ext uri="{FF2B5EF4-FFF2-40B4-BE49-F238E27FC236}">
                <a16:creationId xmlns:a16="http://schemas.microsoft.com/office/drawing/2014/main" id="{A374EE4D-47A0-5B77-550E-BFE3BBCA9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3754"/>
            <a:ext cx="5030970" cy="443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61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7326-EEDB-B4F6-BEC5-9B68CA0B7C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42676D-2F05-7351-ADEA-F67D38FEEC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9341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C09D-8C65-70CF-0393-6F0F0DE75B9F}"/>
              </a:ext>
            </a:extLst>
          </p:cNvPr>
          <p:cNvSpPr>
            <a:spLocks noGrp="1"/>
          </p:cNvSpPr>
          <p:nvPr>
            <p:ph type="title"/>
          </p:nvPr>
        </p:nvSpPr>
        <p:spPr/>
        <p:txBody>
          <a:bodyPr/>
          <a:lstStyle/>
          <a:p>
            <a:r>
              <a:rPr lang="en-US" dirty="0"/>
              <a:t>Batching</a:t>
            </a:r>
          </a:p>
        </p:txBody>
      </p:sp>
      <p:sp>
        <p:nvSpPr>
          <p:cNvPr id="3" name="Content Placeholder 2">
            <a:extLst>
              <a:ext uri="{FF2B5EF4-FFF2-40B4-BE49-F238E27FC236}">
                <a16:creationId xmlns:a16="http://schemas.microsoft.com/office/drawing/2014/main" id="{BE2F6133-1BB8-B901-BE76-AF1FFB80E75B}"/>
              </a:ext>
            </a:extLst>
          </p:cNvPr>
          <p:cNvSpPr>
            <a:spLocks noGrp="1"/>
          </p:cNvSpPr>
          <p:nvPr>
            <p:ph idx="1"/>
          </p:nvPr>
        </p:nvSpPr>
        <p:spPr/>
        <p:txBody>
          <a:bodyPr/>
          <a:lstStyle/>
          <a:p>
            <a:r>
              <a:rPr lang="en-US" dirty="0"/>
              <a:t>One of the things that we’ll pay more attention to is batch size. </a:t>
            </a:r>
          </a:p>
          <a:p>
            <a:r>
              <a:rPr lang="en-US" dirty="0"/>
              <a:t>In many applications batch size becomes critical to performance. </a:t>
            </a:r>
          </a:p>
          <a:p>
            <a:pPr lvl="1"/>
            <a:r>
              <a:rPr lang="en-US" dirty="0"/>
              <a:t>With large data, we are limited by how big of a batch fits in (</a:t>
            </a:r>
            <a:r>
              <a:rPr lang="en-US" dirty="0" err="1"/>
              <a:t>gpu</a:t>
            </a:r>
            <a:r>
              <a:rPr lang="en-US" dirty="0"/>
              <a:t>) memory. </a:t>
            </a:r>
          </a:p>
        </p:txBody>
      </p:sp>
    </p:spTree>
    <p:extLst>
      <p:ext uri="{BB962C8B-B14F-4D97-AF65-F5344CB8AC3E}">
        <p14:creationId xmlns:p14="http://schemas.microsoft.com/office/powerpoint/2010/main" val="313567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05A6-9336-E6CE-25D6-004401ECB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ADCC2-4710-8449-412E-23A7A3E46629}"/>
              </a:ext>
            </a:extLst>
          </p:cNvPr>
          <p:cNvSpPr>
            <a:spLocks noGrp="1"/>
          </p:cNvSpPr>
          <p:nvPr>
            <p:ph type="title"/>
          </p:nvPr>
        </p:nvSpPr>
        <p:spPr/>
        <p:txBody>
          <a:bodyPr/>
          <a:lstStyle/>
          <a:p>
            <a:r>
              <a:rPr lang="en-US" dirty="0"/>
              <a:t>Recall – Stochastic Batches</a:t>
            </a:r>
          </a:p>
        </p:txBody>
      </p:sp>
      <p:sp>
        <p:nvSpPr>
          <p:cNvPr id="3" name="Content Placeholder 2">
            <a:extLst>
              <a:ext uri="{FF2B5EF4-FFF2-40B4-BE49-F238E27FC236}">
                <a16:creationId xmlns:a16="http://schemas.microsoft.com/office/drawing/2014/main" id="{71BFEC0B-69A5-3B47-0DDF-DB81713C8CF0}"/>
              </a:ext>
            </a:extLst>
          </p:cNvPr>
          <p:cNvSpPr>
            <a:spLocks noGrp="1"/>
          </p:cNvSpPr>
          <p:nvPr>
            <p:ph idx="1"/>
          </p:nvPr>
        </p:nvSpPr>
        <p:spPr>
          <a:xfrm>
            <a:off x="1137147" y="1853753"/>
            <a:ext cx="10137494" cy="4298471"/>
          </a:xfrm>
        </p:spPr>
        <p:txBody>
          <a:bodyPr>
            <a:normAutofit/>
          </a:bodyPr>
          <a:lstStyle/>
          <a:p>
            <a:r>
              <a:rPr lang="en-US" dirty="0"/>
              <a:t>Remember the inner working of gradient descent. </a:t>
            </a:r>
          </a:p>
          <a:p>
            <a:pPr lvl="1"/>
            <a:r>
              <a:rPr lang="en-US" dirty="0"/>
              <a:t>We do a prediction (forward pass) with all the data, tabulate error, then adjust weights. </a:t>
            </a:r>
          </a:p>
          <a:p>
            <a:pPr lvl="1"/>
            <a:r>
              <a:rPr lang="en-US" dirty="0"/>
              <a:t>The weights are adjusted once per batch. In ‘regular’ GD, batch = all data. </a:t>
            </a:r>
          </a:p>
          <a:p>
            <a:r>
              <a:rPr lang="en-US" dirty="0"/>
              <a:t>In neural networks “all the data” can be very large. </a:t>
            </a:r>
          </a:p>
          <a:p>
            <a:r>
              <a:rPr lang="en-US" dirty="0"/>
              <a:t>We often limit batches, for several reasons. </a:t>
            </a:r>
          </a:p>
          <a:p>
            <a:pPr lvl="1"/>
            <a:r>
              <a:rPr lang="en-US" dirty="0"/>
              <a:t>We may not be able to fit the data in (GPU) memory at all. E.g. with images. </a:t>
            </a:r>
          </a:p>
          <a:p>
            <a:pPr lvl="1"/>
            <a:r>
              <a:rPr lang="en-US" dirty="0"/>
              <a:t>Time to run one epoch may be super large. (Possibly days or weeks). </a:t>
            </a:r>
          </a:p>
          <a:p>
            <a:r>
              <a:rPr lang="en-US" dirty="0"/>
              <a:t>The batch size is one of the settings we need to consider in neural networks:</a:t>
            </a:r>
          </a:p>
          <a:p>
            <a:pPr lvl="1"/>
            <a:r>
              <a:rPr lang="en-US" dirty="0"/>
              <a:t>In larger cases it will be constrained by physical limits of the system like RAM. </a:t>
            </a:r>
          </a:p>
          <a:p>
            <a:pPr lvl="1"/>
            <a:r>
              <a:rPr lang="en-US" dirty="0"/>
              <a:t>For performance, things vary, but smaller batches empirically trend better (as of a few years ago).</a:t>
            </a:r>
          </a:p>
        </p:txBody>
      </p:sp>
    </p:spTree>
    <p:extLst>
      <p:ext uri="{BB962C8B-B14F-4D97-AF65-F5344CB8AC3E}">
        <p14:creationId xmlns:p14="http://schemas.microsoft.com/office/powerpoint/2010/main" val="3482778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989D-79A5-B463-6739-CAF4B5D1E5B2}"/>
              </a:ext>
            </a:extLst>
          </p:cNvPr>
          <p:cNvSpPr>
            <a:spLocks noGrp="1"/>
          </p:cNvSpPr>
          <p:nvPr>
            <p:ph type="title"/>
          </p:nvPr>
        </p:nvSpPr>
        <p:spPr/>
        <p:txBody>
          <a:bodyPr/>
          <a:lstStyle/>
          <a:p>
            <a:r>
              <a:rPr lang="en-US" dirty="0"/>
              <a:t>Training and Testing Loops</a:t>
            </a:r>
          </a:p>
        </p:txBody>
      </p:sp>
      <p:sp>
        <p:nvSpPr>
          <p:cNvPr id="3" name="Content Placeholder 2">
            <a:extLst>
              <a:ext uri="{FF2B5EF4-FFF2-40B4-BE49-F238E27FC236}">
                <a16:creationId xmlns:a16="http://schemas.microsoft.com/office/drawing/2014/main" id="{019D225A-00A8-5403-C3A5-4786AC07381F}"/>
              </a:ext>
            </a:extLst>
          </p:cNvPr>
          <p:cNvSpPr>
            <a:spLocks noGrp="1"/>
          </p:cNvSpPr>
          <p:nvPr>
            <p:ph idx="1"/>
          </p:nvPr>
        </p:nvSpPr>
        <p:spPr>
          <a:xfrm>
            <a:off x="1451579" y="1960686"/>
            <a:ext cx="9603275" cy="4092796"/>
          </a:xfrm>
        </p:spPr>
        <p:txBody>
          <a:bodyPr/>
          <a:lstStyle/>
          <a:p>
            <a:r>
              <a:rPr lang="en-US" dirty="0"/>
              <a:t>We need to define the loop that will train (and test) our model. </a:t>
            </a:r>
          </a:p>
          <a:p>
            <a:r>
              <a:rPr lang="en-US" dirty="0"/>
              <a:t>The loop is largely boilerplate, walking the model through the steps:</a:t>
            </a:r>
          </a:p>
          <a:p>
            <a:pPr lvl="1"/>
            <a:r>
              <a:rPr lang="en-US" dirty="0"/>
              <a:t>Batch data, make predictions, get loss. </a:t>
            </a:r>
          </a:p>
          <a:p>
            <a:pPr lvl="1"/>
            <a:r>
              <a:rPr lang="en-US" dirty="0"/>
              <a:t>In testing – batch data, make predictions, calculate error. </a:t>
            </a:r>
          </a:p>
          <a:p>
            <a:r>
              <a:rPr lang="en-US" dirty="0"/>
              <a:t>We can define whatever monitoring we want or need. </a:t>
            </a:r>
          </a:p>
          <a:p>
            <a:pPr lvl="1"/>
            <a:r>
              <a:rPr lang="en-US" dirty="0"/>
              <a:t>Print results periodically in training/testing. </a:t>
            </a:r>
          </a:p>
          <a:p>
            <a:pPr lvl="1"/>
            <a:r>
              <a:rPr lang="en-US" dirty="0"/>
              <a:t>Send results to logging/monitoring location (later). </a:t>
            </a:r>
          </a:p>
          <a:p>
            <a:r>
              <a:rPr lang="en-US" dirty="0"/>
              <a:t>This part is kind of dumb, I think we should have a simple “fit()” option. </a:t>
            </a:r>
          </a:p>
          <a:p>
            <a:r>
              <a:rPr lang="en-US" dirty="0"/>
              <a:t>This ‘write a loop’ approach does allow you to log/report custom stuff more easily. </a:t>
            </a:r>
          </a:p>
        </p:txBody>
      </p:sp>
    </p:spTree>
    <p:extLst>
      <p:ext uri="{BB962C8B-B14F-4D97-AF65-F5344CB8AC3E}">
        <p14:creationId xmlns:p14="http://schemas.microsoft.com/office/powerpoint/2010/main" val="26274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E590-F367-7F52-5CDC-2CE59203D9DD}"/>
              </a:ext>
            </a:extLst>
          </p:cNvPr>
          <p:cNvSpPr>
            <a:spLocks noGrp="1"/>
          </p:cNvSpPr>
          <p:nvPr>
            <p:ph type="title"/>
          </p:nvPr>
        </p:nvSpPr>
        <p:spPr/>
        <p:txBody>
          <a:bodyPr/>
          <a:lstStyle/>
          <a:p>
            <a:r>
              <a:rPr lang="en-US" dirty="0"/>
              <a:t>Simple Loops</a:t>
            </a:r>
          </a:p>
        </p:txBody>
      </p:sp>
      <p:sp>
        <p:nvSpPr>
          <p:cNvPr id="3" name="Content Placeholder 2">
            <a:extLst>
              <a:ext uri="{FF2B5EF4-FFF2-40B4-BE49-F238E27FC236}">
                <a16:creationId xmlns:a16="http://schemas.microsoft.com/office/drawing/2014/main" id="{203958B7-DCAB-A27A-F611-577A251B567A}"/>
              </a:ext>
            </a:extLst>
          </p:cNvPr>
          <p:cNvSpPr>
            <a:spLocks noGrp="1"/>
          </p:cNvSpPr>
          <p:nvPr>
            <p:ph idx="1"/>
          </p:nvPr>
        </p:nvSpPr>
        <p:spPr>
          <a:xfrm>
            <a:off x="1451580" y="2015732"/>
            <a:ext cx="4466266" cy="4037749"/>
          </a:xfrm>
        </p:spPr>
        <p:txBody>
          <a:bodyPr/>
          <a:lstStyle/>
          <a:p>
            <a:r>
              <a:rPr lang="en-US" dirty="0"/>
              <a:t>This is a simple set of loops. </a:t>
            </a:r>
          </a:p>
          <a:p>
            <a:r>
              <a:rPr lang="en-US" dirty="0"/>
              <a:t>Most of this can be copy/pasted with only a few adaptations for us. </a:t>
            </a:r>
          </a:p>
          <a:p>
            <a:r>
              <a:rPr lang="en-US" dirty="0"/>
              <a:t>Read through it, and try to make sense of it step by step….</a:t>
            </a:r>
          </a:p>
          <a:p>
            <a:r>
              <a:rPr lang="en-US" dirty="0"/>
              <a:t>The test function just measures loss. </a:t>
            </a:r>
          </a:p>
          <a:p>
            <a:pPr lvl="1"/>
            <a:r>
              <a:rPr lang="en-US" dirty="0" err="1"/>
              <a:t>No_grad</a:t>
            </a:r>
            <a:r>
              <a:rPr lang="en-US" dirty="0"/>
              <a:t> means it won’t do </a:t>
            </a:r>
            <a:r>
              <a:rPr lang="en-US" dirty="0" err="1"/>
              <a:t>g.d.</a:t>
            </a:r>
            <a:endParaRPr lang="en-US" dirty="0"/>
          </a:p>
        </p:txBody>
      </p:sp>
      <p:pic>
        <p:nvPicPr>
          <p:cNvPr id="4" name="Picture 3">
            <a:extLst>
              <a:ext uri="{FF2B5EF4-FFF2-40B4-BE49-F238E27FC236}">
                <a16:creationId xmlns:a16="http://schemas.microsoft.com/office/drawing/2014/main" id="{92092040-0466-7DA4-8C82-6A0E9551A329}"/>
              </a:ext>
            </a:extLst>
          </p:cNvPr>
          <p:cNvPicPr>
            <a:picLocks noChangeAspect="1"/>
          </p:cNvPicPr>
          <p:nvPr/>
        </p:nvPicPr>
        <p:blipFill>
          <a:blip r:embed="rId2"/>
          <a:stretch>
            <a:fillRect/>
          </a:stretch>
        </p:blipFill>
        <p:spPr>
          <a:xfrm>
            <a:off x="5917845" y="0"/>
            <a:ext cx="6274155" cy="6858000"/>
          </a:xfrm>
          <a:prstGeom prst="rect">
            <a:avLst/>
          </a:prstGeom>
        </p:spPr>
      </p:pic>
    </p:spTree>
    <p:extLst>
      <p:ext uri="{BB962C8B-B14F-4D97-AF65-F5344CB8AC3E}">
        <p14:creationId xmlns:p14="http://schemas.microsoft.com/office/powerpoint/2010/main" val="1292570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C980-41D5-E8B3-01CF-B4E356D40B55}"/>
              </a:ext>
            </a:extLst>
          </p:cNvPr>
          <p:cNvSpPr>
            <a:spLocks noGrp="1"/>
          </p:cNvSpPr>
          <p:nvPr>
            <p:ph type="title"/>
          </p:nvPr>
        </p:nvSpPr>
        <p:spPr/>
        <p:txBody>
          <a:bodyPr/>
          <a:lstStyle/>
          <a:p>
            <a:r>
              <a:rPr lang="en-US" dirty="0"/>
              <a:t>Tuning Neural Networks</a:t>
            </a:r>
          </a:p>
        </p:txBody>
      </p:sp>
      <p:sp>
        <p:nvSpPr>
          <p:cNvPr id="3" name="Content Placeholder 2">
            <a:extLst>
              <a:ext uri="{FF2B5EF4-FFF2-40B4-BE49-F238E27FC236}">
                <a16:creationId xmlns:a16="http://schemas.microsoft.com/office/drawing/2014/main" id="{8EB4C192-7C81-0784-07D4-836E79F885BE}"/>
              </a:ext>
            </a:extLst>
          </p:cNvPr>
          <p:cNvSpPr>
            <a:spLocks noGrp="1"/>
          </p:cNvSpPr>
          <p:nvPr>
            <p:ph idx="1"/>
          </p:nvPr>
        </p:nvSpPr>
        <p:spPr>
          <a:xfrm>
            <a:off x="1451579" y="1925516"/>
            <a:ext cx="9603275" cy="4127966"/>
          </a:xfrm>
        </p:spPr>
        <p:txBody>
          <a:bodyPr>
            <a:normAutofit lnSpcReduction="10000"/>
          </a:bodyPr>
          <a:lstStyle/>
          <a:p>
            <a:r>
              <a:rPr lang="en-US" dirty="0"/>
              <a:t>Tuning a neural network is more variable than a statistical model. </a:t>
            </a:r>
          </a:p>
          <a:p>
            <a:r>
              <a:rPr lang="en-US" dirty="0"/>
              <a:t>There are many interconnected things to change:</a:t>
            </a:r>
          </a:p>
          <a:p>
            <a:pPr lvl="1"/>
            <a:r>
              <a:rPr lang="en-US" dirty="0"/>
              <a:t>Structure – depth, width, layer types. </a:t>
            </a:r>
          </a:p>
          <a:p>
            <a:pPr lvl="1"/>
            <a:r>
              <a:rPr lang="en-US" dirty="0"/>
              <a:t>Regularization, normalization, other stuff like dropouts. </a:t>
            </a:r>
          </a:p>
          <a:p>
            <a:pPr lvl="1"/>
            <a:r>
              <a:rPr lang="en-US" dirty="0"/>
              <a:t>GD related – optimizer, batches, learning rate, </a:t>
            </a:r>
            <a:r>
              <a:rPr lang="en-US" dirty="0" err="1"/>
              <a:t>etc</a:t>
            </a:r>
            <a:r>
              <a:rPr lang="en-US" dirty="0"/>
              <a:t>…</a:t>
            </a:r>
          </a:p>
          <a:p>
            <a:r>
              <a:rPr lang="en-US" dirty="0"/>
              <a:t>Models can ‘learn around’ lots of settings and changes. </a:t>
            </a:r>
          </a:p>
          <a:p>
            <a:pPr lvl="1"/>
            <a:r>
              <a:rPr lang="en-US" dirty="0"/>
              <a:t>If we have enough data and enough model capacity, results will tend to converge. </a:t>
            </a:r>
          </a:p>
          <a:p>
            <a:pPr lvl="1"/>
            <a:r>
              <a:rPr lang="en-US" dirty="0"/>
              <a:t>Models are always adjusting to lower loss, lots of models can deliver similar results. </a:t>
            </a:r>
          </a:p>
          <a:p>
            <a:r>
              <a:rPr lang="en-US" dirty="0"/>
              <a:t>Trials can be a substantial cost – potentially literally. </a:t>
            </a:r>
          </a:p>
          <a:p>
            <a:pPr lvl="1"/>
            <a:r>
              <a:rPr lang="en-US" dirty="0"/>
              <a:t>Estimates of new LLMs are that they may take up to $1billion to train – trial runs are out! </a:t>
            </a:r>
          </a:p>
        </p:txBody>
      </p:sp>
    </p:spTree>
    <p:extLst>
      <p:ext uri="{BB962C8B-B14F-4D97-AF65-F5344CB8AC3E}">
        <p14:creationId xmlns:p14="http://schemas.microsoft.com/office/powerpoint/2010/main" val="2386132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EC95-562B-2E81-EA96-6585A2F64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7114F-1762-0F11-0BD1-220D6E6EDBE7}"/>
              </a:ext>
            </a:extLst>
          </p:cNvPr>
          <p:cNvSpPr>
            <a:spLocks noGrp="1"/>
          </p:cNvSpPr>
          <p:nvPr>
            <p:ph type="title"/>
          </p:nvPr>
        </p:nvSpPr>
        <p:spPr/>
        <p:txBody>
          <a:bodyPr/>
          <a:lstStyle/>
          <a:p>
            <a:r>
              <a:rPr lang="en-US" dirty="0"/>
              <a:t>Fighting Fit</a:t>
            </a:r>
          </a:p>
        </p:txBody>
      </p:sp>
      <p:sp>
        <p:nvSpPr>
          <p:cNvPr id="3" name="Content Placeholder 2">
            <a:extLst>
              <a:ext uri="{FF2B5EF4-FFF2-40B4-BE49-F238E27FC236}">
                <a16:creationId xmlns:a16="http://schemas.microsoft.com/office/drawing/2014/main" id="{639EBBD9-44DB-6FA3-EDF7-F4ED7135A44A}"/>
              </a:ext>
            </a:extLst>
          </p:cNvPr>
          <p:cNvSpPr>
            <a:spLocks noGrp="1"/>
          </p:cNvSpPr>
          <p:nvPr>
            <p:ph idx="1"/>
          </p:nvPr>
        </p:nvSpPr>
        <p:spPr>
          <a:xfrm>
            <a:off x="1451579" y="1853754"/>
            <a:ext cx="9603275" cy="4199728"/>
          </a:xfrm>
        </p:spPr>
        <p:txBody>
          <a:bodyPr/>
          <a:lstStyle/>
          <a:p>
            <a:r>
              <a:rPr lang="en-US" dirty="0"/>
              <a:t>Some techniques we can use to improve fit in a model are:</a:t>
            </a:r>
          </a:p>
          <a:p>
            <a:pPr lvl="1"/>
            <a:r>
              <a:rPr lang="en-US" dirty="0"/>
              <a:t>Regularization – we can enable L2/L1 regularization in layers. </a:t>
            </a:r>
          </a:p>
          <a:p>
            <a:pPr lvl="1"/>
            <a:r>
              <a:rPr lang="en-US" dirty="0"/>
              <a:t>Dropout – remove nodes on the fly. Similar in concept to bootstrapping in forests – parts of the model are removed each batch, preventing them from having excess influence. It forces the other parts of the model to learn. </a:t>
            </a:r>
          </a:p>
          <a:p>
            <a:pPr lvl="1"/>
            <a:r>
              <a:rPr lang="en-US" dirty="0"/>
              <a:t>Early stopping – stop the model’s training before it overfits. Also makes our lives easier, since our model will stop when done, even if we’re out at the club. </a:t>
            </a:r>
          </a:p>
          <a:p>
            <a:r>
              <a:rPr lang="en-US" dirty="0"/>
              <a:t>For now, make it 1-3 or so hidden layers, add regularization, use early stopping. </a:t>
            </a:r>
          </a:p>
          <a:p>
            <a:pPr lvl="1"/>
            <a:r>
              <a:rPr lang="en-US" dirty="0"/>
              <a:t>We’ll do more tuning soon, just ballpark it for now. </a:t>
            </a:r>
          </a:p>
          <a:p>
            <a:r>
              <a:rPr lang="en-US" dirty="0"/>
              <a:t>Neural networks will usually try to overfit </a:t>
            </a:r>
            <a:r>
              <a:rPr lang="en-US" b="1" dirty="0"/>
              <a:t>everything</a:t>
            </a:r>
            <a:r>
              <a:rPr lang="en-US" dirty="0"/>
              <a:t>, main concern is limiting that. </a:t>
            </a:r>
          </a:p>
        </p:txBody>
      </p:sp>
    </p:spTree>
    <p:extLst>
      <p:ext uri="{BB962C8B-B14F-4D97-AF65-F5344CB8AC3E}">
        <p14:creationId xmlns:p14="http://schemas.microsoft.com/office/powerpoint/2010/main" val="343017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4E45-7D1F-8BC3-2ACB-E5C6CA1C651A}"/>
              </a:ext>
            </a:extLst>
          </p:cNvPr>
          <p:cNvSpPr>
            <a:spLocks noGrp="1"/>
          </p:cNvSpPr>
          <p:nvPr>
            <p:ph type="title"/>
          </p:nvPr>
        </p:nvSpPr>
        <p:spPr/>
        <p:txBody>
          <a:bodyPr/>
          <a:lstStyle/>
          <a:p>
            <a:r>
              <a:rPr lang="en-US" dirty="0" err="1"/>
              <a:t>GPWho</a:t>
            </a:r>
            <a:r>
              <a:rPr lang="en-US" dirty="0"/>
              <a:t>?</a:t>
            </a:r>
          </a:p>
        </p:txBody>
      </p:sp>
      <p:sp>
        <p:nvSpPr>
          <p:cNvPr id="3" name="Content Placeholder 2">
            <a:extLst>
              <a:ext uri="{FF2B5EF4-FFF2-40B4-BE49-F238E27FC236}">
                <a16:creationId xmlns:a16="http://schemas.microsoft.com/office/drawing/2014/main" id="{537B72D6-B950-86D2-8D48-D805B7F1C007}"/>
              </a:ext>
            </a:extLst>
          </p:cNvPr>
          <p:cNvSpPr>
            <a:spLocks noGrp="1"/>
          </p:cNvSpPr>
          <p:nvPr>
            <p:ph idx="1"/>
          </p:nvPr>
        </p:nvSpPr>
        <p:spPr>
          <a:xfrm>
            <a:off x="940526" y="2015732"/>
            <a:ext cx="5560636" cy="4037749"/>
          </a:xfrm>
        </p:spPr>
        <p:txBody>
          <a:bodyPr/>
          <a:lstStyle/>
          <a:p>
            <a:r>
              <a:rPr lang="en-US" dirty="0"/>
              <a:t>GPUs are graphical processors – video card. </a:t>
            </a:r>
          </a:p>
          <a:p>
            <a:pPr lvl="1"/>
            <a:r>
              <a:rPr lang="en-US" dirty="0"/>
              <a:t>Really good at 3d video. </a:t>
            </a:r>
          </a:p>
          <a:p>
            <a:pPr lvl="1"/>
            <a:r>
              <a:rPr lang="en-US" dirty="0"/>
              <a:t>Also really good at machine learning. </a:t>
            </a:r>
          </a:p>
          <a:p>
            <a:r>
              <a:rPr lang="en-US" dirty="0"/>
              <a:t>GPUs are good at many parallel calculations. </a:t>
            </a:r>
          </a:p>
          <a:p>
            <a:pPr lvl="1"/>
            <a:r>
              <a:rPr lang="en-US" dirty="0"/>
              <a:t>In graphics, things like objects, interactions, light, shading, position, </a:t>
            </a:r>
            <a:r>
              <a:rPr lang="en-US" dirty="0" err="1"/>
              <a:t>etc</a:t>
            </a:r>
            <a:r>
              <a:rPr lang="en-US" dirty="0"/>
              <a:t>…</a:t>
            </a:r>
          </a:p>
          <a:p>
            <a:pPr lvl="1"/>
            <a:r>
              <a:rPr lang="en-US" dirty="0"/>
              <a:t>In neural networks, these are all the matrix and gradient calculations that we do. </a:t>
            </a:r>
          </a:p>
          <a:p>
            <a:r>
              <a:rPr lang="en-US" dirty="0"/>
              <a:t>For ‘real’ NN we need to use GPUs (or </a:t>
            </a:r>
            <a:r>
              <a:rPr lang="en-US" dirty="0" err="1"/>
              <a:t>equiv</a:t>
            </a:r>
            <a:r>
              <a:rPr lang="en-US" dirty="0"/>
              <a:t>)</a:t>
            </a:r>
          </a:p>
        </p:txBody>
      </p:sp>
      <p:pic>
        <p:nvPicPr>
          <p:cNvPr id="1026" name="Picture 2" descr="GPUs vs CPUs (Threads, core, speed) | by Abhishek Jain | Medium">
            <a:extLst>
              <a:ext uri="{FF2B5EF4-FFF2-40B4-BE49-F238E27FC236}">
                <a16:creationId xmlns:a16="http://schemas.microsoft.com/office/drawing/2014/main" id="{C18A7D4D-9D3C-C89E-CA5D-83D0F77AA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549" y="131034"/>
            <a:ext cx="8393965" cy="60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31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26E67-E9D2-72BF-096D-660C8E605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90D91-79A5-9BC4-D305-409FF8E25E23}"/>
              </a:ext>
            </a:extLst>
          </p:cNvPr>
          <p:cNvSpPr>
            <a:spLocks noGrp="1"/>
          </p:cNvSpPr>
          <p:nvPr>
            <p:ph type="title"/>
          </p:nvPr>
        </p:nvSpPr>
        <p:spPr/>
        <p:txBody>
          <a:bodyPr/>
          <a:lstStyle/>
          <a:p>
            <a:r>
              <a:rPr lang="en-US" dirty="0"/>
              <a:t>Verbosity and Outputs</a:t>
            </a:r>
          </a:p>
        </p:txBody>
      </p:sp>
      <p:sp>
        <p:nvSpPr>
          <p:cNvPr id="3" name="Content Placeholder 2">
            <a:extLst>
              <a:ext uri="{FF2B5EF4-FFF2-40B4-BE49-F238E27FC236}">
                <a16:creationId xmlns:a16="http://schemas.microsoft.com/office/drawing/2014/main" id="{617BE106-DD8A-03D3-DC9D-FB06518E329D}"/>
              </a:ext>
            </a:extLst>
          </p:cNvPr>
          <p:cNvSpPr>
            <a:spLocks noGrp="1"/>
          </p:cNvSpPr>
          <p:nvPr>
            <p:ph idx="1"/>
          </p:nvPr>
        </p:nvSpPr>
        <p:spPr>
          <a:xfrm>
            <a:off x="0" y="1853755"/>
            <a:ext cx="7783551" cy="1575246"/>
          </a:xfrm>
        </p:spPr>
        <p:txBody>
          <a:bodyPr>
            <a:normAutofit/>
          </a:bodyPr>
          <a:lstStyle/>
          <a:p>
            <a:r>
              <a:rPr lang="en-US" dirty="0"/>
              <a:t>We control the train/test loops, so we can define the output we want. </a:t>
            </a:r>
          </a:p>
          <a:p>
            <a:pPr lvl="1"/>
            <a:r>
              <a:rPr lang="en-US" dirty="0"/>
              <a:t>Normally want train/test loss printout every epoch or N epochs (if many). </a:t>
            </a:r>
          </a:p>
          <a:p>
            <a:r>
              <a:rPr lang="en-US" dirty="0"/>
              <a:t>Post training, we look at a training/validation loss plot. </a:t>
            </a:r>
          </a:p>
        </p:txBody>
      </p:sp>
      <p:pic>
        <p:nvPicPr>
          <p:cNvPr id="4098" name="Picture 2" descr="Saving and Loading the Best Model in PyTorch">
            <a:extLst>
              <a:ext uri="{FF2B5EF4-FFF2-40B4-BE49-F238E27FC236}">
                <a16:creationId xmlns:a16="http://schemas.microsoft.com/office/drawing/2014/main" id="{CF974937-FB96-9F59-E2F5-1529E751AB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7" t="9594" r="8862" b="2927"/>
          <a:stretch>
            <a:fillRect/>
          </a:stretch>
        </p:blipFill>
        <p:spPr bwMode="auto">
          <a:xfrm>
            <a:off x="7664605" y="0"/>
            <a:ext cx="4527395" cy="328266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21F6A2B-A348-A7FA-E1DA-36FAFF101E31}"/>
              </a:ext>
            </a:extLst>
          </p:cNvPr>
          <p:cNvSpPr txBox="1">
            <a:spLocks/>
          </p:cNvSpPr>
          <p:nvPr/>
        </p:nvSpPr>
        <p:spPr>
          <a:xfrm>
            <a:off x="1451579" y="3282666"/>
            <a:ext cx="9603276" cy="287429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We can use the loss plot as the main initial tool to tune our models. </a:t>
            </a:r>
          </a:p>
          <a:p>
            <a:pPr lvl="1"/>
            <a:r>
              <a:rPr lang="en-US" dirty="0"/>
              <a:t>Want the point where validation loss is minimized. </a:t>
            </a:r>
          </a:p>
          <a:p>
            <a:pPr lvl="1"/>
            <a:r>
              <a:rPr lang="en-US" dirty="0"/>
              <a:t>Gap between lines is roughly the amount of overfit – reduce with regularization/less capacity. </a:t>
            </a:r>
          </a:p>
          <a:p>
            <a:pPr lvl="1"/>
            <a:r>
              <a:rPr lang="en-US" dirty="0"/>
              <a:t>Similar lines indicate we can probably add more capacity. </a:t>
            </a:r>
          </a:p>
          <a:p>
            <a:pPr lvl="1"/>
            <a:r>
              <a:rPr lang="en-US" dirty="0"/>
              <a:t>If things are still improving, keep training. </a:t>
            </a:r>
          </a:p>
          <a:p>
            <a:r>
              <a:rPr lang="en-US" dirty="0"/>
              <a:t>This is highly variable, performance literally may vary model to model (esp. w/ small data). </a:t>
            </a:r>
          </a:p>
        </p:txBody>
      </p:sp>
    </p:spTree>
    <p:extLst>
      <p:ext uri="{BB962C8B-B14F-4D97-AF65-F5344CB8AC3E}">
        <p14:creationId xmlns:p14="http://schemas.microsoft.com/office/powerpoint/2010/main" val="1712511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4C51-E547-90E2-CE60-3CCCD3FC95CF}"/>
              </a:ext>
            </a:extLst>
          </p:cNvPr>
          <p:cNvSpPr>
            <a:spLocks noGrp="1"/>
          </p:cNvSpPr>
          <p:nvPr>
            <p:ph type="title"/>
          </p:nvPr>
        </p:nvSpPr>
        <p:spPr/>
        <p:txBody>
          <a:bodyPr/>
          <a:lstStyle/>
          <a:p>
            <a:r>
              <a:rPr lang="en-US" dirty="0"/>
              <a:t>Us verses Reality</a:t>
            </a:r>
          </a:p>
        </p:txBody>
      </p:sp>
      <p:sp>
        <p:nvSpPr>
          <p:cNvPr id="3" name="Content Placeholder 2">
            <a:extLst>
              <a:ext uri="{FF2B5EF4-FFF2-40B4-BE49-F238E27FC236}">
                <a16:creationId xmlns:a16="http://schemas.microsoft.com/office/drawing/2014/main" id="{BE76B045-1CD0-D9F8-25CB-856077EAA1FB}"/>
              </a:ext>
            </a:extLst>
          </p:cNvPr>
          <p:cNvSpPr>
            <a:spLocks noGrp="1"/>
          </p:cNvSpPr>
          <p:nvPr>
            <p:ph idx="1"/>
          </p:nvPr>
        </p:nvSpPr>
        <p:spPr>
          <a:xfrm>
            <a:off x="1274885" y="1853754"/>
            <a:ext cx="10462846" cy="4199727"/>
          </a:xfrm>
        </p:spPr>
        <p:txBody>
          <a:bodyPr>
            <a:normAutofit/>
          </a:bodyPr>
          <a:lstStyle/>
          <a:p>
            <a:r>
              <a:rPr lang="en-US" dirty="0"/>
              <a:t>In our usage we’ll use notebooks, look at the output, and do interactive stuff.</a:t>
            </a:r>
          </a:p>
          <a:p>
            <a:pPr lvl="1"/>
            <a:r>
              <a:rPr lang="en-US" dirty="0"/>
              <a:t>The notebooks are for exploration and learning, they aren’t really infrastructure grade. </a:t>
            </a:r>
          </a:p>
          <a:p>
            <a:pPr lvl="1"/>
            <a:r>
              <a:rPr lang="en-US" dirty="0"/>
              <a:t>This doesn’t really matter to us, but I always found CS gave us little context to the theory….</a:t>
            </a:r>
          </a:p>
          <a:p>
            <a:r>
              <a:rPr lang="en-US" dirty="0"/>
              <a:t>In ‘real’ usage, we wouldn’t use the notebooks, we’d have a regular program.</a:t>
            </a:r>
          </a:p>
          <a:p>
            <a:pPr lvl="1"/>
            <a:r>
              <a:rPr lang="en-US" dirty="0"/>
              <a:t>We’d probably experiment on a notebook, decide an approach, then run that for real. </a:t>
            </a:r>
          </a:p>
          <a:p>
            <a:pPr lvl="1"/>
            <a:r>
              <a:rPr lang="en-US" dirty="0"/>
              <a:t>May be a desire to rewrite some in other language, but most time is inside optimized torch stuff.</a:t>
            </a:r>
          </a:p>
          <a:p>
            <a:r>
              <a:rPr lang="en-US" dirty="0"/>
              <a:t>It should usually be pretty easy to extract our code to a .</a:t>
            </a:r>
            <a:r>
              <a:rPr lang="en-US" dirty="0" err="1"/>
              <a:t>py</a:t>
            </a:r>
            <a:r>
              <a:rPr lang="en-US" dirty="0"/>
              <a:t> file we could run. </a:t>
            </a:r>
          </a:p>
          <a:p>
            <a:pPr lvl="1"/>
            <a:r>
              <a:rPr lang="en-US" dirty="0"/>
              <a:t>Some planning can make it very easy (manage output, wrap code into functions, parameterize, </a:t>
            </a:r>
            <a:r>
              <a:rPr lang="en-US" dirty="0" err="1"/>
              <a:t>etc</a:t>
            </a:r>
            <a:r>
              <a:rPr lang="en-US" dirty="0"/>
              <a:t>…). </a:t>
            </a:r>
          </a:p>
          <a:p>
            <a:pPr lvl="1"/>
            <a:r>
              <a:rPr lang="en-US" dirty="0"/>
              <a:t>Run the training, save the output logs, save weights/models.  Another file/</a:t>
            </a:r>
            <a:r>
              <a:rPr lang="en-US" dirty="0" err="1"/>
              <a:t>api</a:t>
            </a:r>
            <a:r>
              <a:rPr lang="en-US" dirty="0"/>
              <a:t> to predict, </a:t>
            </a:r>
            <a:r>
              <a:rPr lang="en-US" dirty="0" err="1"/>
              <a:t>etc</a:t>
            </a:r>
            <a:r>
              <a:rPr lang="en-US" dirty="0"/>
              <a:t>…</a:t>
            </a:r>
          </a:p>
          <a:p>
            <a:pPr lvl="1"/>
            <a:r>
              <a:rPr lang="en-US" dirty="0"/>
              <a:t>This would be combined with some infrastructure code – grab data, schedule, feed prediction data…</a:t>
            </a:r>
          </a:p>
        </p:txBody>
      </p:sp>
    </p:spTree>
    <p:extLst>
      <p:ext uri="{BB962C8B-B14F-4D97-AF65-F5344CB8AC3E}">
        <p14:creationId xmlns:p14="http://schemas.microsoft.com/office/powerpoint/2010/main" val="247638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194A-3406-D45B-86BB-1ACF072D6B2C}"/>
              </a:ext>
            </a:extLst>
          </p:cNvPr>
          <p:cNvSpPr>
            <a:spLocks noGrp="1"/>
          </p:cNvSpPr>
          <p:nvPr>
            <p:ph type="title"/>
          </p:nvPr>
        </p:nvSpPr>
        <p:spPr/>
        <p:txBody>
          <a:bodyPr/>
          <a:lstStyle/>
          <a:p>
            <a:r>
              <a:rPr lang="en-US" dirty="0"/>
              <a:t>Lightning</a:t>
            </a:r>
          </a:p>
        </p:txBody>
      </p:sp>
      <p:sp>
        <p:nvSpPr>
          <p:cNvPr id="3" name="Content Placeholder 2">
            <a:extLst>
              <a:ext uri="{FF2B5EF4-FFF2-40B4-BE49-F238E27FC236}">
                <a16:creationId xmlns:a16="http://schemas.microsoft.com/office/drawing/2014/main" id="{979B1F2F-8264-1494-C79F-A5484F5B3FB8}"/>
              </a:ext>
            </a:extLst>
          </p:cNvPr>
          <p:cNvSpPr>
            <a:spLocks noGrp="1"/>
          </p:cNvSpPr>
          <p:nvPr>
            <p:ph idx="1"/>
          </p:nvPr>
        </p:nvSpPr>
        <p:spPr>
          <a:xfrm>
            <a:off x="1451579" y="2015732"/>
            <a:ext cx="9603275" cy="4037749"/>
          </a:xfrm>
        </p:spPr>
        <p:txBody>
          <a:bodyPr>
            <a:normAutofit/>
          </a:bodyPr>
          <a:lstStyle/>
          <a:p>
            <a:r>
              <a:rPr lang="en-US" dirty="0"/>
              <a:t>There’s a higher level wrapper for </a:t>
            </a:r>
            <a:r>
              <a:rPr lang="en-US" dirty="0" err="1"/>
              <a:t>PyTorch</a:t>
            </a:r>
            <a:r>
              <a:rPr lang="en-US" dirty="0"/>
              <a:t> called Lightning. </a:t>
            </a:r>
          </a:p>
          <a:p>
            <a:r>
              <a:rPr lang="en-US" dirty="0"/>
              <a:t>It basically simplifies/condenses some things and reduces boilerplate code. </a:t>
            </a:r>
          </a:p>
          <a:p>
            <a:pPr lvl="1"/>
            <a:r>
              <a:rPr lang="en-US" dirty="0"/>
              <a:t>It also aims to make things more modular and things like distributed training easier. </a:t>
            </a:r>
          </a:p>
          <a:p>
            <a:pPr lvl="1"/>
            <a:r>
              <a:rPr lang="en-US" dirty="0"/>
              <a:t>Many people use it, potentially with other tools, to make trials/tests more efficient. </a:t>
            </a:r>
          </a:p>
          <a:p>
            <a:r>
              <a:rPr lang="en-US" dirty="0"/>
              <a:t>It isn’t that different from standard </a:t>
            </a:r>
            <a:r>
              <a:rPr lang="en-US" dirty="0" err="1"/>
              <a:t>pytorch</a:t>
            </a:r>
            <a:r>
              <a:rPr lang="en-US" dirty="0"/>
              <a:t>, and it is pretty common. </a:t>
            </a:r>
          </a:p>
          <a:p>
            <a:pPr lvl="1"/>
            <a:r>
              <a:rPr lang="en-US" dirty="0"/>
              <a:t>Be aware if you’re looking at examples online to avoid confusion. </a:t>
            </a:r>
          </a:p>
          <a:p>
            <a:r>
              <a:rPr lang="en-US" dirty="0"/>
              <a:t>We </a:t>
            </a:r>
            <a:r>
              <a:rPr lang="en-US" i="1" dirty="0"/>
              <a:t>may</a:t>
            </a:r>
            <a:r>
              <a:rPr lang="en-US" dirty="0"/>
              <a:t> touch on it later, depending on time and how you all feel. </a:t>
            </a:r>
          </a:p>
          <a:p>
            <a:r>
              <a:rPr lang="en-US" dirty="0"/>
              <a:t>Note: </a:t>
            </a:r>
            <a:r>
              <a:rPr lang="en-US" dirty="0" err="1"/>
              <a:t>Keras</a:t>
            </a:r>
            <a:r>
              <a:rPr lang="en-US" dirty="0"/>
              <a:t> can also use </a:t>
            </a:r>
            <a:r>
              <a:rPr lang="en-US" dirty="0" err="1"/>
              <a:t>pytorch</a:t>
            </a:r>
            <a:r>
              <a:rPr lang="en-US" dirty="0"/>
              <a:t> to some degree, this is part of the mess mentioned. </a:t>
            </a:r>
          </a:p>
        </p:txBody>
      </p:sp>
      <p:pic>
        <p:nvPicPr>
          <p:cNvPr id="5122" name="Picture 2" descr="Grease Lightning GIFs | Tenor">
            <a:extLst>
              <a:ext uri="{FF2B5EF4-FFF2-40B4-BE49-F238E27FC236}">
                <a16:creationId xmlns:a16="http://schemas.microsoft.com/office/drawing/2014/main" id="{13251E26-4187-EFD4-3CC3-571C2CFB1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0" y="70855"/>
            <a:ext cx="27940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082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C296-4A10-0C79-0DCF-BB41C2123F4E}"/>
              </a:ext>
            </a:extLst>
          </p:cNvPr>
          <p:cNvSpPr>
            <a:spLocks noGrp="1"/>
          </p:cNvSpPr>
          <p:nvPr>
            <p:ph type="title"/>
          </p:nvPr>
        </p:nvSpPr>
        <p:spPr/>
        <p:txBody>
          <a:bodyPr/>
          <a:lstStyle/>
          <a:p>
            <a:r>
              <a:rPr lang="en-US" dirty="0"/>
              <a:t>Using </a:t>
            </a:r>
            <a:r>
              <a:rPr lang="en-US" dirty="0" err="1"/>
              <a:t>Pytorch</a:t>
            </a:r>
            <a:endParaRPr lang="en-US" dirty="0"/>
          </a:p>
        </p:txBody>
      </p:sp>
      <p:sp>
        <p:nvSpPr>
          <p:cNvPr id="3" name="Content Placeholder 2">
            <a:extLst>
              <a:ext uri="{FF2B5EF4-FFF2-40B4-BE49-F238E27FC236}">
                <a16:creationId xmlns:a16="http://schemas.microsoft.com/office/drawing/2014/main" id="{B6595065-0CE6-1640-64FD-A7881C2A56CA}"/>
              </a:ext>
            </a:extLst>
          </p:cNvPr>
          <p:cNvSpPr>
            <a:spLocks noGrp="1"/>
          </p:cNvSpPr>
          <p:nvPr>
            <p:ph idx="1"/>
          </p:nvPr>
        </p:nvSpPr>
        <p:spPr/>
        <p:txBody>
          <a:bodyPr/>
          <a:lstStyle/>
          <a:p>
            <a:r>
              <a:rPr lang="en-US" dirty="0"/>
              <a:t>Overall, using </a:t>
            </a:r>
            <a:r>
              <a:rPr lang="en-US" dirty="0" err="1"/>
              <a:t>pytorch</a:t>
            </a:r>
            <a:r>
              <a:rPr lang="en-US" dirty="0"/>
              <a:t> models isn’t conceptually different, just more manual. </a:t>
            </a:r>
          </a:p>
          <a:p>
            <a:pPr lvl="1"/>
            <a:r>
              <a:rPr lang="en-US" dirty="0"/>
              <a:t>Instead of loading a model object with HP we must create it. </a:t>
            </a:r>
          </a:p>
          <a:p>
            <a:pPr lvl="1"/>
            <a:r>
              <a:rPr lang="en-US" dirty="0"/>
              <a:t>Instead of simple </a:t>
            </a:r>
            <a:r>
              <a:rPr lang="en-US" dirty="0" err="1"/>
              <a:t>dataframe</a:t>
            </a:r>
            <a:r>
              <a:rPr lang="en-US" dirty="0"/>
              <a:t> data manipulation, we need to make datasets. </a:t>
            </a:r>
          </a:p>
          <a:p>
            <a:pPr lvl="1"/>
            <a:r>
              <a:rPr lang="en-US" dirty="0"/>
              <a:t>Instead of fit(), we need to define the training process. </a:t>
            </a:r>
          </a:p>
        </p:txBody>
      </p:sp>
    </p:spTree>
    <p:extLst>
      <p:ext uri="{BB962C8B-B14F-4D97-AF65-F5344CB8AC3E}">
        <p14:creationId xmlns:p14="http://schemas.microsoft.com/office/powerpoint/2010/main" val="2718086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B645-526E-2DC3-B6AF-E3C041751157}"/>
              </a:ext>
            </a:extLst>
          </p:cNvPr>
          <p:cNvSpPr>
            <a:spLocks noGrp="1"/>
          </p:cNvSpPr>
          <p:nvPr>
            <p:ph type="title"/>
          </p:nvPr>
        </p:nvSpPr>
        <p:spPr/>
        <p:txBody>
          <a:bodyPr/>
          <a:lstStyle/>
          <a:p>
            <a:r>
              <a:rPr lang="en-US" dirty="0"/>
              <a:t>Using </a:t>
            </a:r>
            <a:r>
              <a:rPr lang="en-US" dirty="0" err="1"/>
              <a:t>Pytorch</a:t>
            </a:r>
            <a:endParaRPr lang="en-US" dirty="0"/>
          </a:p>
        </p:txBody>
      </p:sp>
      <p:sp>
        <p:nvSpPr>
          <p:cNvPr id="3" name="Content Placeholder 2">
            <a:extLst>
              <a:ext uri="{FF2B5EF4-FFF2-40B4-BE49-F238E27FC236}">
                <a16:creationId xmlns:a16="http://schemas.microsoft.com/office/drawing/2014/main" id="{26AE0788-A356-C80E-7A75-DA20987FC0E0}"/>
              </a:ext>
            </a:extLst>
          </p:cNvPr>
          <p:cNvSpPr>
            <a:spLocks noGrp="1"/>
          </p:cNvSpPr>
          <p:nvPr>
            <p:ph idx="1"/>
          </p:nvPr>
        </p:nvSpPr>
        <p:spPr/>
        <p:txBody>
          <a:bodyPr/>
          <a:lstStyle/>
          <a:p>
            <a:r>
              <a:rPr lang="en-US" dirty="0" err="1"/>
              <a:t>Pytorch</a:t>
            </a:r>
            <a:r>
              <a:rPr lang="en-US" dirty="0"/>
              <a:t> is not the most user-friendly interface to start with. </a:t>
            </a:r>
          </a:p>
          <a:p>
            <a:pPr lvl="1"/>
            <a:r>
              <a:rPr lang="en-US" dirty="0"/>
              <a:t>There’s boilerplate code, lots of stuff is manual/custom, we are ‘in the weeds’, </a:t>
            </a:r>
            <a:r>
              <a:rPr lang="en-US" dirty="0" err="1"/>
              <a:t>etc</a:t>
            </a:r>
            <a:r>
              <a:rPr lang="en-US" dirty="0"/>
              <a:t>…</a:t>
            </a:r>
          </a:p>
          <a:p>
            <a:r>
              <a:rPr lang="en-US" dirty="0"/>
              <a:t>It does get much easier once you are comfortable with the theory. </a:t>
            </a:r>
          </a:p>
          <a:p>
            <a:pPr lvl="1"/>
            <a:r>
              <a:rPr lang="en-US" dirty="0"/>
              <a:t>Figuring out how NN work while figuring out the code is more challenging at first. </a:t>
            </a:r>
          </a:p>
          <a:p>
            <a:pPr lvl="1"/>
            <a:r>
              <a:rPr lang="en-US" dirty="0"/>
              <a:t>Print statements, example records, shapes, and counts are useful tools. </a:t>
            </a:r>
          </a:p>
        </p:txBody>
      </p:sp>
    </p:spTree>
    <p:extLst>
      <p:ext uri="{BB962C8B-B14F-4D97-AF65-F5344CB8AC3E}">
        <p14:creationId xmlns:p14="http://schemas.microsoft.com/office/powerpoint/2010/main" val="1168038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ECE5-415E-81DD-C5C5-531AC9FA11E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ACF17C5-08C0-1F5D-E612-66D02BEECC0D}"/>
              </a:ext>
            </a:extLst>
          </p:cNvPr>
          <p:cNvSpPr>
            <a:spLocks noGrp="1"/>
          </p:cNvSpPr>
          <p:nvPr>
            <p:ph idx="1"/>
          </p:nvPr>
        </p:nvSpPr>
        <p:spPr>
          <a:xfrm>
            <a:off x="1451579" y="1853754"/>
            <a:ext cx="9603275" cy="4274484"/>
          </a:xfrm>
        </p:spPr>
        <p:txBody>
          <a:bodyPr/>
          <a:lstStyle/>
          <a:p>
            <a:r>
              <a:rPr lang="en-US" dirty="0"/>
              <a:t>At a high level, </a:t>
            </a:r>
            <a:r>
              <a:rPr lang="en-US" dirty="0" err="1"/>
              <a:t>pytorch</a:t>
            </a:r>
            <a:r>
              <a:rPr lang="en-US" dirty="0"/>
              <a:t> models are used just like any other model. </a:t>
            </a:r>
          </a:p>
          <a:p>
            <a:r>
              <a:rPr lang="en-US" dirty="0"/>
              <a:t>In practice, most of the details of those parts are changed a bit. </a:t>
            </a:r>
          </a:p>
          <a:p>
            <a:pPr lvl="1"/>
            <a:r>
              <a:rPr lang="en-US" dirty="0"/>
              <a:t>Data: from </a:t>
            </a:r>
            <a:r>
              <a:rPr lang="en-US" dirty="0" err="1"/>
              <a:t>dataframe</a:t>
            </a:r>
            <a:r>
              <a:rPr lang="en-US" dirty="0"/>
              <a:t> to data loader. </a:t>
            </a:r>
          </a:p>
          <a:p>
            <a:pPr lvl="1"/>
            <a:r>
              <a:rPr lang="en-US" dirty="0"/>
              <a:t>Preprocessing: from pipeline to transformations. </a:t>
            </a:r>
          </a:p>
          <a:p>
            <a:pPr lvl="1"/>
            <a:r>
              <a:rPr lang="en-US" dirty="0"/>
              <a:t>Model: from new object to defining new class. </a:t>
            </a:r>
          </a:p>
          <a:p>
            <a:pPr lvl="1"/>
            <a:r>
              <a:rPr lang="en-US" dirty="0"/>
              <a:t>Hyperparameters: from arguments to ‘separate arguments’. </a:t>
            </a:r>
          </a:p>
          <a:p>
            <a:pPr lvl="1"/>
            <a:r>
              <a:rPr lang="en-US" dirty="0"/>
              <a:t>Training: from fit() to a custom loop that fits. </a:t>
            </a:r>
          </a:p>
          <a:p>
            <a:r>
              <a:rPr lang="en-US" dirty="0"/>
              <a:t>This takes a bit of practice to get used to, try a few as needed. </a:t>
            </a:r>
          </a:p>
          <a:p>
            <a:pPr lvl="1"/>
            <a:r>
              <a:rPr lang="en-US" dirty="0"/>
              <a:t>Q+A and troubleshooting become much, much easier with a little familiarity. </a:t>
            </a:r>
          </a:p>
          <a:p>
            <a:pPr lvl="1"/>
            <a:r>
              <a:rPr lang="en-US" dirty="0"/>
              <a:t>Play with structure, layers, options, and observe – we’ll worry about tuning later, experiment. </a:t>
            </a:r>
          </a:p>
        </p:txBody>
      </p:sp>
    </p:spTree>
    <p:extLst>
      <p:ext uri="{BB962C8B-B14F-4D97-AF65-F5344CB8AC3E}">
        <p14:creationId xmlns:p14="http://schemas.microsoft.com/office/powerpoint/2010/main" val="299015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A2B0-1A5D-FB92-0C48-B2F6402659C6}"/>
              </a:ext>
            </a:extLst>
          </p:cNvPr>
          <p:cNvSpPr>
            <a:spLocks noGrp="1"/>
          </p:cNvSpPr>
          <p:nvPr>
            <p:ph type="title"/>
          </p:nvPr>
        </p:nvSpPr>
        <p:spPr/>
        <p:txBody>
          <a:bodyPr/>
          <a:lstStyle/>
          <a:p>
            <a:r>
              <a:rPr lang="en-US" dirty="0"/>
              <a:t>Creating a </a:t>
            </a:r>
            <a:r>
              <a:rPr lang="en-US" dirty="0" err="1"/>
              <a:t>Tensorflow</a:t>
            </a:r>
            <a:r>
              <a:rPr lang="en-US" dirty="0"/>
              <a:t> Model</a:t>
            </a:r>
          </a:p>
        </p:txBody>
      </p:sp>
      <p:sp>
        <p:nvSpPr>
          <p:cNvPr id="3" name="Content Placeholder 2">
            <a:extLst>
              <a:ext uri="{FF2B5EF4-FFF2-40B4-BE49-F238E27FC236}">
                <a16:creationId xmlns:a16="http://schemas.microsoft.com/office/drawing/2014/main" id="{88517DD8-5FEF-22D2-CED1-7230286747AD}"/>
              </a:ext>
            </a:extLst>
          </p:cNvPr>
          <p:cNvSpPr>
            <a:spLocks noGrp="1"/>
          </p:cNvSpPr>
          <p:nvPr>
            <p:ph idx="1"/>
          </p:nvPr>
        </p:nvSpPr>
        <p:spPr/>
        <p:txBody>
          <a:bodyPr/>
          <a:lstStyle/>
          <a:p>
            <a:endParaRPr lang="en-US"/>
          </a:p>
        </p:txBody>
      </p:sp>
      <p:pic>
        <p:nvPicPr>
          <p:cNvPr id="3074" name="Picture 2" descr="The Absolute Guide to TensorFlow | Paperspace Blog">
            <a:extLst>
              <a:ext uri="{FF2B5EF4-FFF2-40B4-BE49-F238E27FC236}">
                <a16:creationId xmlns:a16="http://schemas.microsoft.com/office/drawing/2014/main" id="{147F210C-FD07-9138-377B-8D873980D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3" y="2015732"/>
            <a:ext cx="5435065" cy="436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20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D313-FBC5-CF43-B94A-E230B4BF73EA}"/>
              </a:ext>
            </a:extLst>
          </p:cNvPr>
          <p:cNvSpPr>
            <a:spLocks noGrp="1"/>
          </p:cNvSpPr>
          <p:nvPr>
            <p:ph type="title"/>
          </p:nvPr>
        </p:nvSpPr>
        <p:spPr/>
        <p:txBody>
          <a:bodyPr/>
          <a:lstStyle/>
          <a:p>
            <a:r>
              <a:rPr lang="en-US" dirty="0"/>
              <a:t>Constructing a </a:t>
            </a:r>
            <a:r>
              <a:rPr lang="en-US" dirty="0" err="1"/>
              <a:t>Tensorflow</a:t>
            </a:r>
            <a:r>
              <a:rPr lang="en-US" dirty="0"/>
              <a:t> Model</a:t>
            </a:r>
          </a:p>
        </p:txBody>
      </p:sp>
      <p:sp>
        <p:nvSpPr>
          <p:cNvPr id="3" name="Content Placeholder 2">
            <a:extLst>
              <a:ext uri="{FF2B5EF4-FFF2-40B4-BE49-F238E27FC236}">
                <a16:creationId xmlns:a16="http://schemas.microsoft.com/office/drawing/2014/main" id="{FF377DF1-6822-F448-9AE4-AFF8CE5CBFA4}"/>
              </a:ext>
            </a:extLst>
          </p:cNvPr>
          <p:cNvSpPr>
            <a:spLocks noGrp="1"/>
          </p:cNvSpPr>
          <p:nvPr>
            <p:ph idx="1"/>
          </p:nvPr>
        </p:nvSpPr>
        <p:spPr>
          <a:xfrm>
            <a:off x="1451579" y="1853754"/>
            <a:ext cx="9749821" cy="4199727"/>
          </a:xfrm>
        </p:spPr>
        <p:txBody>
          <a:bodyPr/>
          <a:lstStyle/>
          <a:p>
            <a:r>
              <a:rPr lang="en-US" dirty="0"/>
              <a:t>To construct a </a:t>
            </a:r>
            <a:r>
              <a:rPr lang="en-US" dirty="0" err="1"/>
              <a:t>tensorflow</a:t>
            </a:r>
            <a:r>
              <a:rPr lang="en-US" dirty="0"/>
              <a:t> model we need to do a few more steps than with </a:t>
            </a:r>
            <a:r>
              <a:rPr lang="en-US" dirty="0" err="1"/>
              <a:t>sklearn</a:t>
            </a:r>
            <a:r>
              <a:rPr lang="en-US" dirty="0"/>
              <a:t>:</a:t>
            </a:r>
          </a:p>
          <a:p>
            <a:pPr lvl="1"/>
            <a:r>
              <a:rPr lang="en-US" dirty="0"/>
              <a:t>Create the model object itself. </a:t>
            </a:r>
          </a:p>
          <a:p>
            <a:pPr lvl="1"/>
            <a:r>
              <a:rPr lang="en-US" dirty="0"/>
              <a:t>Add layers (~ like a pipeline of steps, but including the ‘innards’ of the model).</a:t>
            </a:r>
          </a:p>
          <a:p>
            <a:pPr lvl="1"/>
            <a:r>
              <a:rPr lang="en-US" dirty="0"/>
              <a:t>Compile the model, specifying loss calculation info and what metrics to track. </a:t>
            </a:r>
          </a:p>
          <a:p>
            <a:pPr lvl="1"/>
            <a:r>
              <a:rPr lang="en-US" dirty="0"/>
              <a:t>Fit (train) the model. </a:t>
            </a:r>
          </a:p>
          <a:p>
            <a:pPr lvl="1"/>
            <a:r>
              <a:rPr lang="en-US" dirty="0"/>
              <a:t>Check the training/testing accuracy by epoch. </a:t>
            </a:r>
          </a:p>
          <a:p>
            <a:r>
              <a:rPr lang="en-US" dirty="0"/>
              <a:t>Note: some data preprocessing may be more easily done with a pipeline outside of model that only transforms. Especially since we are used to that, not so used to TF. </a:t>
            </a:r>
          </a:p>
          <a:p>
            <a:pPr lvl="1"/>
            <a:r>
              <a:rPr lang="en-US" dirty="0"/>
              <a:t>In real applications we can build custom layers to do some prep stuff – we won’t, just be aware. </a:t>
            </a:r>
          </a:p>
          <a:p>
            <a:pPr lvl="1"/>
            <a:r>
              <a:rPr lang="en-US" dirty="0"/>
              <a:t>We can also build some of the prep stuff into a dataset object, we’ll do this later. </a:t>
            </a:r>
          </a:p>
        </p:txBody>
      </p:sp>
    </p:spTree>
    <p:extLst>
      <p:ext uri="{BB962C8B-B14F-4D97-AF65-F5344CB8AC3E}">
        <p14:creationId xmlns:p14="http://schemas.microsoft.com/office/powerpoint/2010/main" val="3570977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tom training: walkthrough | TensorFlow Core">
            <a:extLst>
              <a:ext uri="{FF2B5EF4-FFF2-40B4-BE49-F238E27FC236}">
                <a16:creationId xmlns:a16="http://schemas.microsoft.com/office/drawing/2014/main" id="{A2CEF4C0-8378-DBFF-1FF8-01F5A4902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81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BDB-DED3-85F1-5CFC-A0466E8DC900}"/>
              </a:ext>
            </a:extLst>
          </p:cNvPr>
          <p:cNvSpPr>
            <a:spLocks noGrp="1"/>
          </p:cNvSpPr>
          <p:nvPr>
            <p:ph type="title"/>
          </p:nvPr>
        </p:nvSpPr>
        <p:spPr/>
        <p:txBody>
          <a:bodyPr/>
          <a:lstStyle/>
          <a:p>
            <a:r>
              <a:rPr lang="en-US" dirty="0"/>
              <a:t>Data Prep Pipes and Neural Nets</a:t>
            </a:r>
          </a:p>
        </p:txBody>
      </p:sp>
      <p:sp>
        <p:nvSpPr>
          <p:cNvPr id="3" name="Content Placeholder 2">
            <a:extLst>
              <a:ext uri="{FF2B5EF4-FFF2-40B4-BE49-F238E27FC236}">
                <a16:creationId xmlns:a16="http://schemas.microsoft.com/office/drawing/2014/main" id="{2FC648F9-854D-93BE-EC39-BC9B895E721A}"/>
              </a:ext>
            </a:extLst>
          </p:cNvPr>
          <p:cNvSpPr>
            <a:spLocks noGrp="1"/>
          </p:cNvSpPr>
          <p:nvPr>
            <p:ph idx="1"/>
          </p:nvPr>
        </p:nvSpPr>
        <p:spPr>
          <a:xfrm>
            <a:off x="1451579" y="1932709"/>
            <a:ext cx="9603275" cy="4120771"/>
          </a:xfrm>
        </p:spPr>
        <p:txBody>
          <a:bodyPr/>
          <a:lstStyle/>
          <a:p>
            <a:r>
              <a:rPr lang="en-US" dirty="0"/>
              <a:t>We can theoretically use/make a layer for most things that a pipeline does. </a:t>
            </a:r>
          </a:p>
          <a:p>
            <a:pPr lvl="1"/>
            <a:r>
              <a:rPr lang="en-US" dirty="0"/>
              <a:t>Encode, normalize, scale, </a:t>
            </a:r>
            <a:r>
              <a:rPr lang="en-US" dirty="0" err="1"/>
              <a:t>etc</a:t>
            </a:r>
            <a:r>
              <a:rPr lang="en-US" dirty="0"/>
              <a:t>…</a:t>
            </a:r>
          </a:p>
          <a:p>
            <a:r>
              <a:rPr lang="en-US" dirty="0"/>
              <a:t>Where and how this is actually done varies. </a:t>
            </a:r>
          </a:p>
          <a:p>
            <a:pPr lvl="1"/>
            <a:r>
              <a:rPr lang="en-US" dirty="0"/>
              <a:t>In simple examples, it is all over the place, often ad-hoc. </a:t>
            </a:r>
          </a:p>
          <a:p>
            <a:r>
              <a:rPr lang="en-US" dirty="0"/>
              <a:t>We can, later, create datasets that can manage large data and process steps. </a:t>
            </a:r>
          </a:p>
          <a:p>
            <a:pPr lvl="1"/>
            <a:r>
              <a:rPr lang="en-US" dirty="0"/>
              <a:t>These can handle large amounts of data easily – out of memory data. </a:t>
            </a:r>
          </a:p>
          <a:p>
            <a:pPr lvl="1"/>
            <a:r>
              <a:rPr lang="en-US" dirty="0"/>
              <a:t>We can plan for processing times to maximize resource utilization. </a:t>
            </a:r>
          </a:p>
          <a:p>
            <a:r>
              <a:rPr lang="en-US" dirty="0" err="1"/>
              <a:t>Tl;dr</a:t>
            </a:r>
            <a:r>
              <a:rPr lang="en-US" dirty="0"/>
              <a:t> – we don’t care much about preprocessing details now, it’ll change with datasets. </a:t>
            </a:r>
          </a:p>
          <a:p>
            <a:pPr lvl="1"/>
            <a:r>
              <a:rPr lang="en-US" dirty="0"/>
              <a:t>You need to do it, just pick a spot – usually just before the modelling part. </a:t>
            </a:r>
          </a:p>
        </p:txBody>
      </p:sp>
    </p:spTree>
    <p:extLst>
      <p:ext uri="{BB962C8B-B14F-4D97-AF65-F5344CB8AC3E}">
        <p14:creationId xmlns:p14="http://schemas.microsoft.com/office/powerpoint/2010/main" val="393634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B1E9-184B-3CD4-D1AB-F0DAABD0BA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B8317E-BAF7-8032-1620-55B316C9CAC4}"/>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E5D4AC59-9AC9-ACF7-120D-4F2FB5F01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4188"/>
            <a:ext cx="12192000" cy="588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1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C44B-4D1E-AC2D-8365-4ED242DE42D1}"/>
              </a:ext>
            </a:extLst>
          </p:cNvPr>
          <p:cNvSpPr>
            <a:spLocks noGrp="1"/>
          </p:cNvSpPr>
          <p:nvPr>
            <p:ph type="title"/>
          </p:nvPr>
        </p:nvSpPr>
        <p:spPr/>
        <p:txBody>
          <a:bodyPr/>
          <a:lstStyle/>
          <a:p>
            <a:r>
              <a:rPr lang="en-US" dirty="0"/>
              <a:t>Validate my Validation!</a:t>
            </a:r>
          </a:p>
        </p:txBody>
      </p:sp>
      <p:sp>
        <p:nvSpPr>
          <p:cNvPr id="3" name="Content Placeholder 2">
            <a:extLst>
              <a:ext uri="{FF2B5EF4-FFF2-40B4-BE49-F238E27FC236}">
                <a16:creationId xmlns:a16="http://schemas.microsoft.com/office/drawing/2014/main" id="{12DF142C-ED53-88C0-7F0F-724D3A6F24DF}"/>
              </a:ext>
            </a:extLst>
          </p:cNvPr>
          <p:cNvSpPr>
            <a:spLocks noGrp="1"/>
          </p:cNvSpPr>
          <p:nvPr>
            <p:ph idx="1"/>
          </p:nvPr>
        </p:nvSpPr>
        <p:spPr>
          <a:xfrm>
            <a:off x="735981" y="1924594"/>
            <a:ext cx="6824546" cy="4128887"/>
          </a:xfrm>
        </p:spPr>
        <p:txBody>
          <a:bodyPr/>
          <a:lstStyle/>
          <a:p>
            <a:r>
              <a:rPr lang="en-US" dirty="0"/>
              <a:t>With neural networks we use the validation set more. </a:t>
            </a:r>
          </a:p>
          <a:p>
            <a:r>
              <a:rPr lang="en-US" dirty="0"/>
              <a:t>The test set is held entirely aside, to evaluate performance. </a:t>
            </a:r>
          </a:p>
          <a:p>
            <a:r>
              <a:rPr lang="en-US" dirty="0"/>
              <a:t>Internally, the model uses the training data:</a:t>
            </a:r>
          </a:p>
          <a:p>
            <a:pPr lvl="1"/>
            <a:r>
              <a:rPr lang="en-US" dirty="0"/>
              <a:t>Split for cross validation similar to before. </a:t>
            </a:r>
          </a:p>
          <a:p>
            <a:pPr lvl="1"/>
            <a:r>
              <a:rPr lang="en-US" dirty="0"/>
              <a:t>We can specify that split, 20% is a reasonable start. </a:t>
            </a:r>
          </a:p>
          <a:p>
            <a:r>
              <a:rPr lang="en-US" dirty="0"/>
              <a:t>Small validation sets can lead to ’jumpy’ results. </a:t>
            </a:r>
          </a:p>
          <a:p>
            <a:r>
              <a:rPr lang="en-US" dirty="0"/>
              <a:t>As data gets bigger, percent needed for </a:t>
            </a:r>
            <a:r>
              <a:rPr lang="en-US" dirty="0" err="1"/>
              <a:t>val</a:t>
            </a:r>
            <a:r>
              <a:rPr lang="en-US" dirty="0"/>
              <a:t>/test shrinks. </a:t>
            </a:r>
          </a:p>
          <a:p>
            <a:r>
              <a:rPr lang="en-US" dirty="0"/>
              <a:t>We generally look to the validation whilst training. </a:t>
            </a:r>
          </a:p>
        </p:txBody>
      </p:sp>
      <p:pic>
        <p:nvPicPr>
          <p:cNvPr id="7170" name="Picture 2" descr="Train-test cross-validation split methodology used in this paper. The... |  Download Scientific Diagram">
            <a:extLst>
              <a:ext uri="{FF2B5EF4-FFF2-40B4-BE49-F238E27FC236}">
                <a16:creationId xmlns:a16="http://schemas.microsoft.com/office/drawing/2014/main" id="{8AF54C70-E800-E3AD-76DF-2412CA57B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41254" y="1119272"/>
            <a:ext cx="6870018" cy="463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76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DBE9-058A-2B22-EB46-31119B380B51}"/>
              </a:ext>
            </a:extLst>
          </p:cNvPr>
          <p:cNvSpPr>
            <a:spLocks noGrp="1"/>
          </p:cNvSpPr>
          <p:nvPr>
            <p:ph type="title"/>
          </p:nvPr>
        </p:nvSpPr>
        <p:spPr/>
        <p:txBody>
          <a:bodyPr/>
          <a:lstStyle/>
          <a:p>
            <a:r>
              <a:rPr lang="en-US" dirty="0"/>
              <a:t>Add Layers</a:t>
            </a:r>
          </a:p>
        </p:txBody>
      </p:sp>
      <p:sp>
        <p:nvSpPr>
          <p:cNvPr id="3" name="Content Placeholder 2">
            <a:extLst>
              <a:ext uri="{FF2B5EF4-FFF2-40B4-BE49-F238E27FC236}">
                <a16:creationId xmlns:a16="http://schemas.microsoft.com/office/drawing/2014/main" id="{D03F4991-2043-AC7A-6136-9B7DE1194107}"/>
              </a:ext>
            </a:extLst>
          </p:cNvPr>
          <p:cNvSpPr>
            <a:spLocks noGrp="1"/>
          </p:cNvSpPr>
          <p:nvPr>
            <p:ph idx="1"/>
          </p:nvPr>
        </p:nvSpPr>
        <p:spPr/>
        <p:txBody>
          <a:bodyPr/>
          <a:lstStyle/>
          <a:p>
            <a:endParaRPr lang="en-US"/>
          </a:p>
        </p:txBody>
      </p:sp>
      <p:pic>
        <p:nvPicPr>
          <p:cNvPr id="6146" name="Picture 2" descr="Model Construction and Training — 简单粗暴 TensorFlow 2 0.4 beta 文档">
            <a:extLst>
              <a:ext uri="{FF2B5EF4-FFF2-40B4-BE49-F238E27FC236}">
                <a16:creationId xmlns:a16="http://schemas.microsoft.com/office/drawing/2014/main" id="{4D83B056-17D5-7596-A3E9-C3B5F288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938681"/>
            <a:ext cx="71247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21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EAB0-7EC5-1343-86F6-02D42D892A1A}"/>
              </a:ext>
            </a:extLst>
          </p:cNvPr>
          <p:cNvSpPr>
            <a:spLocks noGrp="1"/>
          </p:cNvSpPr>
          <p:nvPr>
            <p:ph type="title"/>
          </p:nvPr>
        </p:nvSpPr>
        <p:spPr/>
        <p:txBody>
          <a:bodyPr/>
          <a:lstStyle/>
          <a:p>
            <a:r>
              <a:rPr lang="en-US" dirty="0"/>
              <a:t>Layers </a:t>
            </a:r>
          </a:p>
        </p:txBody>
      </p:sp>
      <p:sp>
        <p:nvSpPr>
          <p:cNvPr id="3" name="Content Placeholder 2">
            <a:extLst>
              <a:ext uri="{FF2B5EF4-FFF2-40B4-BE49-F238E27FC236}">
                <a16:creationId xmlns:a16="http://schemas.microsoft.com/office/drawing/2014/main" id="{E91DF5B1-DD38-3142-AB60-7A5475D3CA72}"/>
              </a:ext>
            </a:extLst>
          </p:cNvPr>
          <p:cNvSpPr>
            <a:spLocks noGrp="1"/>
          </p:cNvSpPr>
          <p:nvPr>
            <p:ph idx="1"/>
          </p:nvPr>
        </p:nvSpPr>
        <p:spPr>
          <a:xfrm>
            <a:off x="1451579" y="1853754"/>
            <a:ext cx="9603275" cy="4279417"/>
          </a:xfrm>
        </p:spPr>
        <p:txBody>
          <a:bodyPr>
            <a:normAutofit fontScale="92500" lnSpcReduction="10000"/>
          </a:bodyPr>
          <a:lstStyle/>
          <a:p>
            <a:r>
              <a:rPr lang="en-US" dirty="0"/>
              <a:t>The most critical object for making our neural network is the layer. </a:t>
            </a:r>
          </a:p>
          <a:p>
            <a:pPr lvl="1"/>
            <a:r>
              <a:rPr lang="en-US" dirty="0"/>
              <a:t>We always have an input and output, and an arbitrary number of hidden. </a:t>
            </a:r>
          </a:p>
          <a:p>
            <a:r>
              <a:rPr lang="en-US" dirty="0"/>
              <a:t>TF has many types of layers:</a:t>
            </a:r>
          </a:p>
          <a:p>
            <a:pPr lvl="1"/>
            <a:r>
              <a:rPr lang="en-US" dirty="0"/>
              <a:t>Dense – the “standard” layer that is fully connected. </a:t>
            </a:r>
          </a:p>
          <a:p>
            <a:pPr lvl="1"/>
            <a:r>
              <a:rPr lang="en-US" dirty="0"/>
              <a:t>Preprocessing layers such as normalization. </a:t>
            </a:r>
          </a:p>
          <a:p>
            <a:pPr lvl="1"/>
            <a:r>
              <a:rPr lang="en-US" dirty="0"/>
              <a:t>Data manipulation layers such as flatten. </a:t>
            </a:r>
          </a:p>
          <a:p>
            <a:pPr lvl="1"/>
            <a:r>
              <a:rPr lang="en-US" dirty="0"/>
              <a:t>Activation layers (we don’t generally need these, we can tell the dense one to use activation). </a:t>
            </a:r>
          </a:p>
          <a:p>
            <a:pPr lvl="1"/>
            <a:r>
              <a:rPr lang="en-US" dirty="0"/>
              <a:t>Other weird ones we’ll look at next week or the week after. </a:t>
            </a:r>
          </a:p>
          <a:p>
            <a:r>
              <a:rPr lang="en-US" dirty="0"/>
              <a:t>In the first layer we need to specify the input shape. </a:t>
            </a:r>
          </a:p>
          <a:p>
            <a:r>
              <a:rPr lang="en-US" dirty="0"/>
              <a:t>In subsequent layers we just need to specify the output dimension (it auto-adapts the rest). </a:t>
            </a:r>
          </a:p>
          <a:p>
            <a:r>
              <a:rPr lang="en-US" dirty="0"/>
              <a:t>The connections between the layers (weights, bias, gradients) is handled for us. </a:t>
            </a:r>
          </a:p>
        </p:txBody>
      </p:sp>
      <p:pic>
        <p:nvPicPr>
          <p:cNvPr id="4" name="Picture 3">
            <a:extLst>
              <a:ext uri="{FF2B5EF4-FFF2-40B4-BE49-F238E27FC236}">
                <a16:creationId xmlns:a16="http://schemas.microsoft.com/office/drawing/2014/main" id="{9202C3CF-EEDC-2676-3025-96441D4A9D3F}"/>
              </a:ext>
            </a:extLst>
          </p:cNvPr>
          <p:cNvPicPr>
            <a:picLocks noChangeAspect="1"/>
          </p:cNvPicPr>
          <p:nvPr/>
        </p:nvPicPr>
        <p:blipFill>
          <a:blip r:embed="rId2"/>
          <a:stretch>
            <a:fillRect/>
          </a:stretch>
        </p:blipFill>
        <p:spPr>
          <a:xfrm>
            <a:off x="7961662" y="0"/>
            <a:ext cx="4226559" cy="1853754"/>
          </a:xfrm>
          <a:prstGeom prst="rect">
            <a:avLst/>
          </a:prstGeom>
        </p:spPr>
      </p:pic>
    </p:spTree>
    <p:extLst>
      <p:ext uri="{BB962C8B-B14F-4D97-AF65-F5344CB8AC3E}">
        <p14:creationId xmlns:p14="http://schemas.microsoft.com/office/powerpoint/2010/main" val="2379282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FFD5-147C-4B44-88AB-5DB869A4F94B}"/>
              </a:ext>
            </a:extLst>
          </p:cNvPr>
          <p:cNvSpPr>
            <a:spLocks noGrp="1"/>
          </p:cNvSpPr>
          <p:nvPr>
            <p:ph type="title"/>
          </p:nvPr>
        </p:nvSpPr>
        <p:spPr/>
        <p:txBody>
          <a:bodyPr/>
          <a:lstStyle/>
          <a:p>
            <a:r>
              <a:rPr lang="en-US" dirty="0"/>
              <a:t>Input Layer</a:t>
            </a:r>
          </a:p>
        </p:txBody>
      </p:sp>
      <p:sp>
        <p:nvSpPr>
          <p:cNvPr id="3" name="Content Placeholder 2">
            <a:extLst>
              <a:ext uri="{FF2B5EF4-FFF2-40B4-BE49-F238E27FC236}">
                <a16:creationId xmlns:a16="http://schemas.microsoft.com/office/drawing/2014/main" id="{5C132CB3-1518-024D-924E-4774F696D5C7}"/>
              </a:ext>
            </a:extLst>
          </p:cNvPr>
          <p:cNvSpPr>
            <a:spLocks noGrp="1"/>
          </p:cNvSpPr>
          <p:nvPr>
            <p:ph idx="1"/>
          </p:nvPr>
        </p:nvSpPr>
        <p:spPr>
          <a:xfrm>
            <a:off x="1451579" y="1853754"/>
            <a:ext cx="9603275" cy="4290568"/>
          </a:xfrm>
        </p:spPr>
        <p:txBody>
          <a:bodyPr/>
          <a:lstStyle/>
          <a:p>
            <a:r>
              <a:rPr lang="en-US" dirty="0"/>
              <a:t>One thing we saw when doing a neural network by hand was the attention required to the shape of the input data. </a:t>
            </a:r>
          </a:p>
          <a:p>
            <a:r>
              <a:rPr lang="en-US" dirty="0"/>
              <a:t>In </a:t>
            </a:r>
            <a:r>
              <a:rPr lang="en-US" dirty="0" err="1"/>
              <a:t>tensorflow</a:t>
            </a:r>
            <a:r>
              <a:rPr lang="en-US" dirty="0"/>
              <a:t> we can make this easier by using the input shape and flatten layers. </a:t>
            </a:r>
          </a:p>
          <a:p>
            <a:r>
              <a:rPr lang="en-US" dirty="0"/>
              <a:t>On the first layer of the network we can specify </a:t>
            </a:r>
            <a:r>
              <a:rPr lang="en-US" dirty="0" err="1"/>
              <a:t>input_shape</a:t>
            </a:r>
            <a:r>
              <a:rPr lang="en-US" dirty="0"/>
              <a:t> as a parameter:</a:t>
            </a:r>
          </a:p>
          <a:p>
            <a:pPr lvl="1"/>
            <a:r>
              <a:rPr lang="en-US" dirty="0"/>
              <a:t>This will ensure that the network “knows” the shape of the data. </a:t>
            </a:r>
          </a:p>
          <a:p>
            <a:pPr lvl="1"/>
            <a:r>
              <a:rPr lang="en-US" dirty="0"/>
              <a:t>This parameter is the shape of one record. </a:t>
            </a:r>
          </a:p>
          <a:p>
            <a:r>
              <a:rPr lang="en-US" dirty="0"/>
              <a:t>When we are using multidimensional data (for now) we can make the first layer flatten:</a:t>
            </a:r>
          </a:p>
          <a:p>
            <a:pPr lvl="1"/>
            <a:r>
              <a:rPr lang="en-US" dirty="0"/>
              <a:t>The flatten layer will take in the original shape and flatten it to 1 x whatever. </a:t>
            </a:r>
          </a:p>
          <a:p>
            <a:pPr lvl="1"/>
            <a:r>
              <a:rPr lang="en-US" dirty="0"/>
              <a:t>This allows us to avoid manual reshaping. </a:t>
            </a:r>
          </a:p>
        </p:txBody>
      </p:sp>
    </p:spTree>
    <p:extLst>
      <p:ext uri="{BB962C8B-B14F-4D97-AF65-F5344CB8AC3E}">
        <p14:creationId xmlns:p14="http://schemas.microsoft.com/office/powerpoint/2010/main" val="3052027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97-8EC4-3148-82CD-3F2E3F927F84}"/>
              </a:ext>
            </a:extLst>
          </p:cNvPr>
          <p:cNvSpPr>
            <a:spLocks noGrp="1"/>
          </p:cNvSpPr>
          <p:nvPr>
            <p:ph type="title"/>
          </p:nvPr>
        </p:nvSpPr>
        <p:spPr/>
        <p:txBody>
          <a:bodyPr/>
          <a:lstStyle/>
          <a:p>
            <a:r>
              <a:rPr lang="en-US" dirty="0"/>
              <a:t>Tensors and Input Layer</a:t>
            </a:r>
          </a:p>
        </p:txBody>
      </p:sp>
      <p:sp>
        <p:nvSpPr>
          <p:cNvPr id="3" name="Content Placeholder 2">
            <a:extLst>
              <a:ext uri="{FF2B5EF4-FFF2-40B4-BE49-F238E27FC236}">
                <a16:creationId xmlns:a16="http://schemas.microsoft.com/office/drawing/2014/main" id="{62ED3E8B-2D01-7040-80D3-75D1F8BE593E}"/>
              </a:ext>
            </a:extLst>
          </p:cNvPr>
          <p:cNvSpPr>
            <a:spLocks noGrp="1"/>
          </p:cNvSpPr>
          <p:nvPr>
            <p:ph idx="1"/>
          </p:nvPr>
        </p:nvSpPr>
        <p:spPr>
          <a:xfrm>
            <a:off x="1451579" y="1853754"/>
            <a:ext cx="9603275" cy="1913175"/>
          </a:xfrm>
        </p:spPr>
        <p:txBody>
          <a:bodyPr>
            <a:normAutofit/>
          </a:bodyPr>
          <a:lstStyle/>
          <a:p>
            <a:r>
              <a:rPr lang="en-US" dirty="0"/>
              <a:t>Data can be in multiple dimensions. </a:t>
            </a:r>
          </a:p>
          <a:p>
            <a:r>
              <a:rPr lang="en-US" dirty="0"/>
              <a:t>The input layer defines the shape to expect. </a:t>
            </a:r>
          </a:p>
          <a:p>
            <a:pPr lvl="1"/>
            <a:r>
              <a:rPr lang="en-US" dirty="0"/>
              <a:t>For now, we’ll use something like (18,) which means just flat 18 features. </a:t>
            </a:r>
          </a:p>
          <a:p>
            <a:pPr lvl="1"/>
            <a:r>
              <a:rPr lang="en-US" dirty="0"/>
              <a:t>Later, like with images, we’ll specify the shape of each image, and the batch size in here. </a:t>
            </a:r>
          </a:p>
        </p:txBody>
      </p:sp>
      <p:pic>
        <p:nvPicPr>
          <p:cNvPr id="4098" name="Picture 2" descr="Introduction to Scalars Vectors Matrices and Tensors using Python/Numpy  examples and drawings">
            <a:extLst>
              <a:ext uri="{FF2B5EF4-FFF2-40B4-BE49-F238E27FC236}">
                <a16:creationId xmlns:a16="http://schemas.microsoft.com/office/drawing/2014/main" id="{9E7F7514-77C4-DD41-BFEA-B6A1B62AD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60" y="3663263"/>
            <a:ext cx="6895339" cy="244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8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87DE-4205-3041-8A8E-FAF014C110F9}"/>
              </a:ext>
            </a:extLst>
          </p:cNvPr>
          <p:cNvSpPr>
            <a:spLocks noGrp="1"/>
          </p:cNvSpPr>
          <p:nvPr>
            <p:ph type="title"/>
          </p:nvPr>
        </p:nvSpPr>
        <p:spPr>
          <a:xfrm>
            <a:off x="1451579" y="804519"/>
            <a:ext cx="9603275" cy="1049235"/>
          </a:xfrm>
        </p:spPr>
        <p:txBody>
          <a:bodyPr>
            <a:normAutofit/>
          </a:bodyPr>
          <a:lstStyle/>
          <a:p>
            <a:r>
              <a:rPr lang="en-US" dirty="0"/>
              <a:t>Hidden Layers</a:t>
            </a:r>
          </a:p>
        </p:txBody>
      </p:sp>
      <p:sp>
        <p:nvSpPr>
          <p:cNvPr id="3" name="Content Placeholder 2">
            <a:extLst>
              <a:ext uri="{FF2B5EF4-FFF2-40B4-BE49-F238E27FC236}">
                <a16:creationId xmlns:a16="http://schemas.microsoft.com/office/drawing/2014/main" id="{D9E5B6EA-DCF0-1A41-BA81-426D7C2E94EF}"/>
              </a:ext>
            </a:extLst>
          </p:cNvPr>
          <p:cNvSpPr>
            <a:spLocks noGrp="1"/>
          </p:cNvSpPr>
          <p:nvPr>
            <p:ph idx="1"/>
          </p:nvPr>
        </p:nvSpPr>
        <p:spPr>
          <a:xfrm>
            <a:off x="1451579" y="1943100"/>
            <a:ext cx="9490048" cy="4110381"/>
          </a:xfrm>
        </p:spPr>
        <p:txBody>
          <a:bodyPr>
            <a:normAutofit/>
          </a:bodyPr>
          <a:lstStyle/>
          <a:p>
            <a:pPr>
              <a:lnSpc>
                <a:spcPct val="110000"/>
              </a:lnSpc>
            </a:pPr>
            <a:r>
              <a:rPr lang="en-US" sz="1800" dirty="0"/>
              <a:t>We can have any number of hidden layers. </a:t>
            </a:r>
          </a:p>
          <a:p>
            <a:pPr lvl="1">
              <a:lnSpc>
                <a:spcPct val="110000"/>
              </a:lnSpc>
            </a:pPr>
            <a:r>
              <a:rPr lang="en-US" dirty="0"/>
              <a:t>A reasonable number to test is 1-5. </a:t>
            </a:r>
          </a:p>
          <a:p>
            <a:pPr>
              <a:lnSpc>
                <a:spcPct val="110000"/>
              </a:lnSpc>
            </a:pPr>
            <a:r>
              <a:rPr lang="en-US" sz="1800" dirty="0"/>
              <a:t>The number of neurons in the hidden layers is also flexible:</a:t>
            </a:r>
          </a:p>
          <a:p>
            <a:pPr lvl="1">
              <a:lnSpc>
                <a:spcPct val="110000"/>
              </a:lnSpc>
            </a:pPr>
            <a:r>
              <a:rPr lang="en-US" dirty="0"/>
              <a:t>Commonly see flat sizes until the output layer. </a:t>
            </a:r>
          </a:p>
          <a:p>
            <a:pPr lvl="1">
              <a:lnSpc>
                <a:spcPct val="110000"/>
              </a:lnSpc>
            </a:pPr>
            <a:r>
              <a:rPr lang="en-US" dirty="0"/>
              <a:t>Also common to “filter down” the sizes. </a:t>
            </a:r>
          </a:p>
          <a:p>
            <a:pPr>
              <a:lnSpc>
                <a:spcPct val="110000"/>
              </a:lnSpc>
            </a:pPr>
            <a:r>
              <a:rPr lang="en-US" sz="1800" dirty="0"/>
              <a:t>Exact setup is not deterministic, we’ll look at it more next week.</a:t>
            </a:r>
          </a:p>
          <a:p>
            <a:pPr>
              <a:lnSpc>
                <a:spcPct val="110000"/>
              </a:lnSpc>
            </a:pPr>
            <a:r>
              <a:rPr lang="en-US" sz="1800" dirty="0"/>
              <a:t>We’ll usually use “</a:t>
            </a:r>
            <a:r>
              <a:rPr lang="en-US" sz="1800" dirty="0" err="1"/>
              <a:t>relu</a:t>
            </a:r>
            <a:r>
              <a:rPr lang="en-US" sz="1800" dirty="0"/>
              <a:t>” for activation, we’ll look at these more later as well. </a:t>
            </a:r>
          </a:p>
          <a:p>
            <a:pPr>
              <a:lnSpc>
                <a:spcPct val="110000"/>
              </a:lnSpc>
            </a:pPr>
            <a:r>
              <a:rPr lang="en-US" sz="1800" dirty="0"/>
              <a:t> Reasonable approaches:</a:t>
            </a:r>
          </a:p>
          <a:p>
            <a:pPr lvl="1">
              <a:lnSpc>
                <a:spcPct val="110000"/>
              </a:lnSpc>
            </a:pPr>
            <a:r>
              <a:rPr lang="en-US" dirty="0"/>
              <a:t>Set # of neurons for all layers to input size. Start with 1 hidden layer, add until overfit. </a:t>
            </a:r>
          </a:p>
          <a:p>
            <a:pPr lvl="1">
              <a:lnSpc>
                <a:spcPct val="110000"/>
              </a:lnSpc>
            </a:pPr>
            <a:r>
              <a:rPr lang="en-US" dirty="0"/>
              <a:t>Lean towards a larger model and use regularization techniques and early stopping. </a:t>
            </a:r>
          </a:p>
          <a:p>
            <a:pPr lvl="1">
              <a:lnSpc>
                <a:spcPct val="110000"/>
              </a:lnSpc>
            </a:pPr>
            <a:endParaRPr lang="en-US" dirty="0"/>
          </a:p>
        </p:txBody>
      </p:sp>
      <p:pic>
        <p:nvPicPr>
          <p:cNvPr id="7" name="Graphic 6" descr="Brain">
            <a:extLst>
              <a:ext uri="{FF2B5EF4-FFF2-40B4-BE49-F238E27FC236}">
                <a16:creationId xmlns:a16="http://schemas.microsoft.com/office/drawing/2014/main" id="{3CEA1745-9B0D-9B3B-E117-871267A10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2912" y="2277991"/>
            <a:ext cx="2926098" cy="2926098"/>
          </a:xfrm>
          <a:prstGeom prst="rect">
            <a:avLst/>
          </a:prstGeom>
        </p:spPr>
      </p:pic>
    </p:spTree>
    <p:extLst>
      <p:ext uri="{BB962C8B-B14F-4D97-AF65-F5344CB8AC3E}">
        <p14:creationId xmlns:p14="http://schemas.microsoft.com/office/powerpoint/2010/main" val="3283514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42E6-DD83-1226-E9D3-FBE2302FDFBF}"/>
              </a:ext>
            </a:extLst>
          </p:cNvPr>
          <p:cNvSpPr>
            <a:spLocks noGrp="1"/>
          </p:cNvSpPr>
          <p:nvPr>
            <p:ph type="title"/>
          </p:nvPr>
        </p:nvSpPr>
        <p:spPr/>
        <p:txBody>
          <a:bodyPr/>
          <a:lstStyle/>
          <a:p>
            <a:r>
              <a:rPr lang="en-US" dirty="0"/>
              <a:t>Assorted Layers</a:t>
            </a:r>
          </a:p>
        </p:txBody>
      </p:sp>
      <p:sp>
        <p:nvSpPr>
          <p:cNvPr id="3" name="Content Placeholder 2">
            <a:extLst>
              <a:ext uri="{FF2B5EF4-FFF2-40B4-BE49-F238E27FC236}">
                <a16:creationId xmlns:a16="http://schemas.microsoft.com/office/drawing/2014/main" id="{9C413665-74F4-B228-49C3-0DFE3F1A08FC}"/>
              </a:ext>
            </a:extLst>
          </p:cNvPr>
          <p:cNvSpPr>
            <a:spLocks noGrp="1"/>
          </p:cNvSpPr>
          <p:nvPr>
            <p:ph idx="1"/>
          </p:nvPr>
        </p:nvSpPr>
        <p:spPr>
          <a:xfrm>
            <a:off x="1451579" y="1853754"/>
            <a:ext cx="9603275" cy="4199727"/>
          </a:xfrm>
        </p:spPr>
        <p:txBody>
          <a:bodyPr/>
          <a:lstStyle/>
          <a:p>
            <a:r>
              <a:rPr lang="en-US" dirty="0"/>
              <a:t>There are many other layer types, we’ll look at some later. </a:t>
            </a:r>
          </a:p>
          <a:p>
            <a:r>
              <a:rPr lang="en-US" dirty="0"/>
              <a:t>There are different types of ’main’ layers for different model types. </a:t>
            </a:r>
          </a:p>
          <a:p>
            <a:pPr lvl="1"/>
            <a:r>
              <a:rPr lang="en-US" dirty="0"/>
              <a:t>E.g. layers that deal with data in 2D directly without flattening. </a:t>
            </a:r>
          </a:p>
          <a:p>
            <a:r>
              <a:rPr lang="en-US" dirty="0"/>
              <a:t>There’s layers for prep stuff – encode, normalize, </a:t>
            </a:r>
            <a:r>
              <a:rPr lang="en-US" dirty="0" err="1"/>
              <a:t>etc</a:t>
            </a:r>
            <a:r>
              <a:rPr lang="en-US" dirty="0"/>
              <a:t>…</a:t>
            </a:r>
          </a:p>
          <a:p>
            <a:r>
              <a:rPr lang="en-US" dirty="0"/>
              <a:t>There’s layers for tuning stuff – dropouts, regularization….</a:t>
            </a:r>
          </a:p>
          <a:p>
            <a:r>
              <a:rPr lang="en-US" dirty="0"/>
              <a:t>Many of these actions can be embedded in ’normal’ layers, or made separate. </a:t>
            </a:r>
          </a:p>
          <a:p>
            <a:pPr lvl="1"/>
            <a:r>
              <a:rPr lang="en-US" dirty="0"/>
              <a:t>We can embed regularization in a dense layer. </a:t>
            </a:r>
          </a:p>
          <a:p>
            <a:pPr lvl="1"/>
            <a:r>
              <a:rPr lang="en-US" dirty="0"/>
              <a:t>We can also add it as it’s own layer, for example, to do it as a separate step somewhere. </a:t>
            </a:r>
          </a:p>
        </p:txBody>
      </p:sp>
    </p:spTree>
    <p:extLst>
      <p:ext uri="{BB962C8B-B14F-4D97-AF65-F5344CB8AC3E}">
        <p14:creationId xmlns:p14="http://schemas.microsoft.com/office/powerpoint/2010/main" val="1641393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65A0-1414-424E-9531-2D806BC1BBF5}"/>
              </a:ext>
            </a:extLst>
          </p:cNvPr>
          <p:cNvSpPr>
            <a:spLocks noGrp="1"/>
          </p:cNvSpPr>
          <p:nvPr>
            <p:ph type="title"/>
          </p:nvPr>
        </p:nvSpPr>
        <p:spPr/>
        <p:txBody>
          <a:bodyPr/>
          <a:lstStyle/>
          <a:p>
            <a:r>
              <a:rPr lang="en-US" dirty="0"/>
              <a:t>Output layer</a:t>
            </a:r>
          </a:p>
        </p:txBody>
      </p:sp>
      <p:sp>
        <p:nvSpPr>
          <p:cNvPr id="3" name="Content Placeholder 2">
            <a:extLst>
              <a:ext uri="{FF2B5EF4-FFF2-40B4-BE49-F238E27FC236}">
                <a16:creationId xmlns:a16="http://schemas.microsoft.com/office/drawing/2014/main" id="{331B3BA2-65C7-E34D-8E14-0D28772FFEF0}"/>
              </a:ext>
            </a:extLst>
          </p:cNvPr>
          <p:cNvSpPr>
            <a:spLocks noGrp="1"/>
          </p:cNvSpPr>
          <p:nvPr>
            <p:ph idx="1"/>
          </p:nvPr>
        </p:nvSpPr>
        <p:spPr>
          <a:xfrm>
            <a:off x="685801" y="2015732"/>
            <a:ext cx="10369054" cy="3450613"/>
          </a:xfrm>
        </p:spPr>
        <p:txBody>
          <a:bodyPr/>
          <a:lstStyle/>
          <a:p>
            <a:r>
              <a:rPr lang="en-US" dirty="0"/>
              <a:t>The output layer is largely rules based depending on the output:</a:t>
            </a:r>
          </a:p>
          <a:p>
            <a:pPr lvl="1"/>
            <a:r>
              <a:rPr lang="en-US" dirty="0"/>
              <a:t>Binary classification: output size = 1, activation = sigmoid. </a:t>
            </a:r>
          </a:p>
          <a:p>
            <a:pPr lvl="1"/>
            <a:r>
              <a:rPr lang="en-US" dirty="0"/>
              <a:t>Multiclass classification: output size = # classes, activation = </a:t>
            </a:r>
            <a:r>
              <a:rPr lang="en-US" dirty="0" err="1"/>
              <a:t>softmax</a:t>
            </a:r>
            <a:r>
              <a:rPr lang="en-US" dirty="0"/>
              <a:t>.</a:t>
            </a:r>
          </a:p>
          <a:p>
            <a:pPr lvl="1"/>
            <a:r>
              <a:rPr lang="en-US" dirty="0"/>
              <a:t>Multilabel classification: output size = # classes, activation = sigmoid. </a:t>
            </a:r>
          </a:p>
          <a:p>
            <a:pPr lvl="1"/>
            <a:r>
              <a:rPr lang="en-US" dirty="0"/>
              <a:t>Regression: output size = 1, no/linear activation. </a:t>
            </a:r>
          </a:p>
        </p:txBody>
      </p:sp>
      <p:pic>
        <p:nvPicPr>
          <p:cNvPr id="3074" name="Picture 2" descr="How to] Choose an Activation Function for Deep Learning | Data Science and  Machine Learning | Kaggle">
            <a:extLst>
              <a:ext uri="{FF2B5EF4-FFF2-40B4-BE49-F238E27FC236}">
                <a16:creationId xmlns:a16="http://schemas.microsoft.com/office/drawing/2014/main" id="{AB7EE268-2006-E741-8430-0D560F108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588" y="3709555"/>
            <a:ext cx="5946359" cy="304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722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8FAA-DE30-3744-9CF1-435FBFC964C2}"/>
              </a:ext>
            </a:extLst>
          </p:cNvPr>
          <p:cNvSpPr>
            <a:spLocks noGrp="1"/>
          </p:cNvSpPr>
          <p:nvPr>
            <p:ph type="title"/>
          </p:nvPr>
        </p:nvSpPr>
        <p:spPr/>
        <p:txBody>
          <a:bodyPr/>
          <a:lstStyle/>
          <a:p>
            <a:r>
              <a:rPr lang="en-US" dirty="0"/>
              <a:t>Compile</a:t>
            </a:r>
          </a:p>
        </p:txBody>
      </p:sp>
      <p:sp>
        <p:nvSpPr>
          <p:cNvPr id="3" name="Content Placeholder 2">
            <a:extLst>
              <a:ext uri="{FF2B5EF4-FFF2-40B4-BE49-F238E27FC236}">
                <a16:creationId xmlns:a16="http://schemas.microsoft.com/office/drawing/2014/main" id="{5083E40D-98FF-744A-92B6-9A2B491291D4}"/>
              </a:ext>
            </a:extLst>
          </p:cNvPr>
          <p:cNvSpPr>
            <a:spLocks noGrp="1"/>
          </p:cNvSpPr>
          <p:nvPr>
            <p:ph idx="1"/>
          </p:nvPr>
        </p:nvSpPr>
        <p:spPr>
          <a:xfrm>
            <a:off x="1451579" y="1853754"/>
            <a:ext cx="9603275" cy="4199727"/>
          </a:xfrm>
        </p:spPr>
        <p:txBody>
          <a:bodyPr>
            <a:normAutofit fontScale="92500"/>
          </a:bodyPr>
          <a:lstStyle/>
          <a:p>
            <a:r>
              <a:rPr lang="en-US" dirty="0"/>
              <a:t>The compile step ”builds” the model from all the layers and other components.</a:t>
            </a:r>
          </a:p>
          <a:p>
            <a:r>
              <a:rPr lang="en-US" dirty="0"/>
              <a:t>We also specify loss info for the gradient descent:</a:t>
            </a:r>
          </a:p>
          <a:p>
            <a:pPr lvl="1"/>
            <a:r>
              <a:rPr lang="en-US" dirty="0"/>
              <a:t>Loss: What loss metric to use.</a:t>
            </a:r>
          </a:p>
          <a:p>
            <a:pPr lvl="1"/>
            <a:r>
              <a:rPr lang="en-US" dirty="0"/>
              <a:t>Optimizer: Which algorithm to use for the gradient descent. </a:t>
            </a:r>
          </a:p>
          <a:p>
            <a:pPr lvl="1"/>
            <a:r>
              <a:rPr lang="en-US" dirty="0"/>
              <a:t>Metrics: Which metrics to track (beyond loss). We can list any number, from train or validation. </a:t>
            </a:r>
          </a:p>
          <a:p>
            <a:r>
              <a:rPr lang="en-US" dirty="0"/>
              <a:t>Optimizer – we’ll use </a:t>
            </a:r>
            <a:r>
              <a:rPr lang="en-US" dirty="0" err="1"/>
              <a:t>adam</a:t>
            </a:r>
            <a:r>
              <a:rPr lang="en-US" dirty="0"/>
              <a:t> for the most part. </a:t>
            </a:r>
          </a:p>
          <a:p>
            <a:pPr lvl="1"/>
            <a:r>
              <a:rPr lang="en-US" dirty="0"/>
              <a:t>Different optimizers mostly seek for more efficient methods to converge. Adam is the current most popular and is pretty good in all respects. It is safe to just use this one. </a:t>
            </a:r>
          </a:p>
          <a:p>
            <a:pPr lvl="1"/>
            <a:r>
              <a:rPr lang="en-US" dirty="0"/>
              <a:t>This is more important in NN than regular GD– finding a solution can be slow, so this matters. </a:t>
            </a:r>
          </a:p>
          <a:p>
            <a:r>
              <a:rPr lang="en-US" dirty="0"/>
              <a:t>Metrics – we can specify a list of metrics for the algorithm to track. </a:t>
            </a:r>
          </a:p>
        </p:txBody>
      </p:sp>
    </p:spTree>
    <p:extLst>
      <p:ext uri="{BB962C8B-B14F-4D97-AF65-F5344CB8AC3E}">
        <p14:creationId xmlns:p14="http://schemas.microsoft.com/office/powerpoint/2010/main" val="4007245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0426-A47F-6809-D67A-D04F094CF03C}"/>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25CD5EBF-BA02-61F5-D1EE-EDAF843A8ACE}"/>
              </a:ext>
            </a:extLst>
          </p:cNvPr>
          <p:cNvSpPr>
            <a:spLocks noGrp="1"/>
          </p:cNvSpPr>
          <p:nvPr>
            <p:ph idx="1"/>
          </p:nvPr>
        </p:nvSpPr>
        <p:spPr>
          <a:xfrm>
            <a:off x="87085" y="2034860"/>
            <a:ext cx="4371703" cy="3450613"/>
          </a:xfrm>
        </p:spPr>
        <p:txBody>
          <a:bodyPr/>
          <a:lstStyle/>
          <a:p>
            <a:r>
              <a:rPr lang="en-US" dirty="0"/>
              <a:t>We can tell the compile to track a set of metrics. </a:t>
            </a:r>
          </a:p>
          <a:p>
            <a:pPr lvl="1"/>
            <a:r>
              <a:rPr lang="en-US" dirty="0"/>
              <a:t>We can also make our own. </a:t>
            </a:r>
          </a:p>
          <a:p>
            <a:r>
              <a:rPr lang="en-US" dirty="0"/>
              <a:t>We can call them by the object name, or an informal name like “accuracy”. </a:t>
            </a:r>
          </a:p>
          <a:p>
            <a:r>
              <a:rPr lang="en-US" dirty="0"/>
              <a:t>We can also ask for a list with any number of metrics. </a:t>
            </a:r>
          </a:p>
        </p:txBody>
      </p:sp>
      <p:pic>
        <p:nvPicPr>
          <p:cNvPr id="4" name="Picture 3">
            <a:extLst>
              <a:ext uri="{FF2B5EF4-FFF2-40B4-BE49-F238E27FC236}">
                <a16:creationId xmlns:a16="http://schemas.microsoft.com/office/drawing/2014/main" id="{791071D5-F0DA-CEAA-C044-3EFEEF783D67}"/>
              </a:ext>
            </a:extLst>
          </p:cNvPr>
          <p:cNvPicPr>
            <a:picLocks noChangeAspect="1"/>
          </p:cNvPicPr>
          <p:nvPr/>
        </p:nvPicPr>
        <p:blipFill>
          <a:blip r:embed="rId2"/>
          <a:stretch>
            <a:fillRect/>
          </a:stretch>
        </p:blipFill>
        <p:spPr>
          <a:xfrm>
            <a:off x="4458789" y="1853754"/>
            <a:ext cx="2734492" cy="4369243"/>
          </a:xfrm>
          <a:prstGeom prst="rect">
            <a:avLst/>
          </a:prstGeom>
        </p:spPr>
      </p:pic>
      <p:pic>
        <p:nvPicPr>
          <p:cNvPr id="5" name="Picture 4">
            <a:extLst>
              <a:ext uri="{FF2B5EF4-FFF2-40B4-BE49-F238E27FC236}">
                <a16:creationId xmlns:a16="http://schemas.microsoft.com/office/drawing/2014/main" id="{48B9FC2A-7B1F-4C7E-0291-AC0DFAE9D5A3}"/>
              </a:ext>
            </a:extLst>
          </p:cNvPr>
          <p:cNvPicPr>
            <a:picLocks noChangeAspect="1"/>
          </p:cNvPicPr>
          <p:nvPr/>
        </p:nvPicPr>
        <p:blipFill>
          <a:blip r:embed="rId3"/>
          <a:stretch>
            <a:fillRect/>
          </a:stretch>
        </p:blipFill>
        <p:spPr>
          <a:xfrm>
            <a:off x="7193281" y="682196"/>
            <a:ext cx="4998720" cy="6195135"/>
          </a:xfrm>
          <a:prstGeom prst="rect">
            <a:avLst/>
          </a:prstGeom>
        </p:spPr>
      </p:pic>
    </p:spTree>
    <p:extLst>
      <p:ext uri="{BB962C8B-B14F-4D97-AF65-F5344CB8AC3E}">
        <p14:creationId xmlns:p14="http://schemas.microsoft.com/office/powerpoint/2010/main" val="403232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DEB8-0E03-E8ED-849C-B80F8FD2999E}"/>
              </a:ext>
            </a:extLst>
          </p:cNvPr>
          <p:cNvSpPr>
            <a:spLocks noGrp="1"/>
          </p:cNvSpPr>
          <p:nvPr>
            <p:ph type="title"/>
          </p:nvPr>
        </p:nvSpPr>
        <p:spPr/>
        <p:txBody>
          <a:bodyPr/>
          <a:lstStyle/>
          <a:p>
            <a:r>
              <a:rPr lang="en-US" dirty="0"/>
              <a:t>If this is something you want to do, what Hardware do you want?</a:t>
            </a:r>
          </a:p>
        </p:txBody>
      </p:sp>
      <p:sp>
        <p:nvSpPr>
          <p:cNvPr id="3" name="Content Placeholder 2">
            <a:extLst>
              <a:ext uri="{FF2B5EF4-FFF2-40B4-BE49-F238E27FC236}">
                <a16:creationId xmlns:a16="http://schemas.microsoft.com/office/drawing/2014/main" id="{FFCD0C4E-B08E-3F9D-6AD5-A4B2F2C5344A}"/>
              </a:ext>
            </a:extLst>
          </p:cNvPr>
          <p:cNvSpPr>
            <a:spLocks noGrp="1"/>
          </p:cNvSpPr>
          <p:nvPr>
            <p:ph idx="1"/>
          </p:nvPr>
        </p:nvSpPr>
        <p:spPr>
          <a:xfrm>
            <a:off x="1451579" y="1853754"/>
            <a:ext cx="9603275" cy="4199727"/>
          </a:xfrm>
        </p:spPr>
        <p:txBody>
          <a:bodyPr>
            <a:normAutofit fontScale="92500" lnSpcReduction="10000"/>
          </a:bodyPr>
          <a:lstStyle/>
          <a:p>
            <a:r>
              <a:rPr lang="en-US" dirty="0"/>
              <a:t>The best overall solution (IMO) is a </a:t>
            </a:r>
            <a:r>
              <a:rPr lang="en-US" dirty="0" err="1"/>
              <a:t>macbook</a:t>
            </a:r>
            <a:r>
              <a:rPr lang="en-US" dirty="0"/>
              <a:t> pro/air + </a:t>
            </a:r>
            <a:r>
              <a:rPr lang="en-US" dirty="0" err="1"/>
              <a:t>Colab</a:t>
            </a:r>
            <a:r>
              <a:rPr lang="en-US" dirty="0"/>
              <a:t> or similar for big stuff. </a:t>
            </a:r>
          </a:p>
          <a:p>
            <a:pPr lvl="1"/>
            <a:r>
              <a:rPr lang="en-US" dirty="0" err="1"/>
              <a:t>Macbooks</a:t>
            </a:r>
            <a:r>
              <a:rPr lang="en-US" dirty="0"/>
              <a:t> are accelerated enough for (most) trials, then you can use cloud for training. </a:t>
            </a:r>
          </a:p>
          <a:p>
            <a:r>
              <a:rPr lang="en-US" dirty="0"/>
              <a:t>Another GPU + </a:t>
            </a:r>
            <a:r>
              <a:rPr lang="en-US" dirty="0" err="1"/>
              <a:t>Colab</a:t>
            </a:r>
            <a:r>
              <a:rPr lang="en-US" dirty="0"/>
              <a:t> will probably work, thought support may vary. </a:t>
            </a:r>
          </a:p>
          <a:p>
            <a:r>
              <a:rPr lang="en-US" dirty="0"/>
              <a:t>If you want to train lots of stuff from scratch, get an </a:t>
            </a:r>
            <a:r>
              <a:rPr lang="en-US" dirty="0" err="1"/>
              <a:t>nVidia</a:t>
            </a:r>
            <a:r>
              <a:rPr lang="en-US" dirty="0"/>
              <a:t> GPU. </a:t>
            </a:r>
          </a:p>
          <a:p>
            <a:pPr lvl="1"/>
            <a:r>
              <a:rPr lang="en-US" dirty="0"/>
              <a:t>Look up speeds, there’s </a:t>
            </a:r>
            <a:r>
              <a:rPr lang="en-US" dirty="0" err="1"/>
              <a:t>tensorflow</a:t>
            </a:r>
            <a:r>
              <a:rPr lang="en-US" dirty="0"/>
              <a:t>/</a:t>
            </a:r>
            <a:r>
              <a:rPr lang="en-US" dirty="0" err="1"/>
              <a:t>pytorch</a:t>
            </a:r>
            <a:r>
              <a:rPr lang="en-US" dirty="0"/>
              <a:t> benchmark pages out there. </a:t>
            </a:r>
          </a:p>
          <a:p>
            <a:pPr lvl="1"/>
            <a:r>
              <a:rPr lang="en-US" dirty="0"/>
              <a:t>There’s no (effective) replacement for CUDA, so even fast hardware tends to lose out. </a:t>
            </a:r>
          </a:p>
          <a:p>
            <a:pPr lvl="1"/>
            <a:r>
              <a:rPr lang="en-US" dirty="0"/>
              <a:t>If you’re doing lots of stuff, having your own might be cheaper (though I’d hesitate unless you want the GPU for other stuff too, </a:t>
            </a:r>
            <a:r>
              <a:rPr lang="en-US" dirty="0" err="1"/>
              <a:t>Colab</a:t>
            </a:r>
            <a:r>
              <a:rPr lang="en-US" dirty="0"/>
              <a:t> is really fast, and upgrades things.)</a:t>
            </a:r>
          </a:p>
          <a:p>
            <a:pPr lvl="1"/>
            <a:r>
              <a:rPr lang="en-US" dirty="0"/>
              <a:t>There are hard limits for running models – they must fit in GPU memory. </a:t>
            </a:r>
          </a:p>
          <a:p>
            <a:pPr lvl="1"/>
            <a:r>
              <a:rPr lang="en-US" dirty="0"/>
              <a:t>Laptop GPUs will work but are much slower, so unless you want it to game, it isn’t worth it. </a:t>
            </a:r>
          </a:p>
          <a:p>
            <a:r>
              <a:rPr lang="en-US" dirty="0"/>
              <a:t>There are </a:t>
            </a:r>
            <a:r>
              <a:rPr lang="en-US" dirty="0" err="1"/>
              <a:t>colab</a:t>
            </a:r>
            <a:r>
              <a:rPr lang="en-US" dirty="0"/>
              <a:t> competitors out there, some give free time, some cost less, </a:t>
            </a:r>
            <a:r>
              <a:rPr lang="en-US" dirty="0" err="1"/>
              <a:t>etc</a:t>
            </a:r>
            <a:r>
              <a:rPr lang="en-US" dirty="0"/>
              <a:t>…</a:t>
            </a:r>
          </a:p>
        </p:txBody>
      </p:sp>
    </p:spTree>
    <p:extLst>
      <p:ext uri="{BB962C8B-B14F-4D97-AF65-F5344CB8AC3E}">
        <p14:creationId xmlns:p14="http://schemas.microsoft.com/office/powerpoint/2010/main" val="201497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7F5C-000D-2943-B896-9448A204C6B2}"/>
              </a:ext>
            </a:extLst>
          </p:cNvPr>
          <p:cNvSpPr>
            <a:spLocks noGrp="1"/>
          </p:cNvSpPr>
          <p:nvPr>
            <p:ph type="title"/>
          </p:nvPr>
        </p:nvSpPr>
        <p:spPr/>
        <p:txBody>
          <a:bodyPr/>
          <a:lstStyle/>
          <a:p>
            <a:r>
              <a:rPr lang="en-US" dirty="0"/>
              <a:t>Loss</a:t>
            </a:r>
          </a:p>
        </p:txBody>
      </p:sp>
      <p:sp>
        <p:nvSpPr>
          <p:cNvPr id="3" name="Content Placeholder 2">
            <a:extLst>
              <a:ext uri="{FF2B5EF4-FFF2-40B4-BE49-F238E27FC236}">
                <a16:creationId xmlns:a16="http://schemas.microsoft.com/office/drawing/2014/main" id="{5FC4E7DA-B1C1-F048-97C6-06ED10829AA9}"/>
              </a:ext>
            </a:extLst>
          </p:cNvPr>
          <p:cNvSpPr>
            <a:spLocks noGrp="1"/>
          </p:cNvSpPr>
          <p:nvPr>
            <p:ph idx="1"/>
          </p:nvPr>
        </p:nvSpPr>
        <p:spPr>
          <a:xfrm>
            <a:off x="1451579" y="1853754"/>
            <a:ext cx="9603275" cy="4199727"/>
          </a:xfrm>
        </p:spPr>
        <p:txBody>
          <a:bodyPr/>
          <a:lstStyle/>
          <a:p>
            <a:r>
              <a:rPr lang="en-US" dirty="0"/>
              <a:t>We can choose between many loss functions, they work just like in </a:t>
            </a:r>
            <a:r>
              <a:rPr lang="en-US" dirty="0" err="1"/>
              <a:t>sklearn</a:t>
            </a:r>
            <a:r>
              <a:rPr lang="en-US" dirty="0"/>
              <a:t>. </a:t>
            </a:r>
          </a:p>
          <a:p>
            <a:r>
              <a:rPr lang="en-US" dirty="0"/>
              <a:t>Regression:</a:t>
            </a:r>
          </a:p>
          <a:p>
            <a:pPr lvl="1"/>
            <a:r>
              <a:rPr lang="en-US" sz="2000" dirty="0"/>
              <a:t>MSE</a:t>
            </a:r>
            <a:endParaRPr lang="en-US" dirty="0"/>
          </a:p>
          <a:p>
            <a:pPr lvl="1"/>
            <a:r>
              <a:rPr lang="en-US" dirty="0"/>
              <a:t>MAE</a:t>
            </a:r>
          </a:p>
          <a:p>
            <a:r>
              <a:rPr lang="en-US" dirty="0"/>
              <a:t>Classification:</a:t>
            </a:r>
          </a:p>
          <a:p>
            <a:pPr lvl="1"/>
            <a:r>
              <a:rPr lang="en-US" dirty="0"/>
              <a:t>Binary cross-entropy</a:t>
            </a:r>
          </a:p>
          <a:p>
            <a:pPr lvl="1"/>
            <a:r>
              <a:rPr lang="en-US" dirty="0"/>
              <a:t>Categorical cross-entropy</a:t>
            </a:r>
          </a:p>
          <a:p>
            <a:pPr lvl="1"/>
            <a:r>
              <a:rPr lang="en-US" dirty="0"/>
              <a:t>Cross entropy is the general default. We’ll use this unless given a reason not to. We’ll look at other losses later on. </a:t>
            </a:r>
          </a:p>
          <a:p>
            <a:pPr lvl="1"/>
            <a:r>
              <a:rPr lang="en-US" dirty="0"/>
              <a:t>Note: these things are annoyingly named in </a:t>
            </a:r>
            <a:r>
              <a:rPr lang="en-US" dirty="0" err="1"/>
              <a:t>tensorflow</a:t>
            </a:r>
            <a:r>
              <a:rPr lang="en-US" dirty="0"/>
              <a:t>, some have several names. </a:t>
            </a:r>
          </a:p>
        </p:txBody>
      </p:sp>
      <p:pic>
        <p:nvPicPr>
          <p:cNvPr id="4" name="Picture 3">
            <a:extLst>
              <a:ext uri="{FF2B5EF4-FFF2-40B4-BE49-F238E27FC236}">
                <a16:creationId xmlns:a16="http://schemas.microsoft.com/office/drawing/2014/main" id="{8316E039-7F7F-0F45-88C1-0127E579BB08}"/>
              </a:ext>
            </a:extLst>
          </p:cNvPr>
          <p:cNvPicPr>
            <a:picLocks noChangeAspect="1"/>
          </p:cNvPicPr>
          <p:nvPr/>
        </p:nvPicPr>
        <p:blipFill>
          <a:blip r:embed="rId2"/>
          <a:stretch>
            <a:fillRect/>
          </a:stretch>
        </p:blipFill>
        <p:spPr>
          <a:xfrm>
            <a:off x="7621586" y="2744788"/>
            <a:ext cx="3794125" cy="1741566"/>
          </a:xfrm>
          <a:prstGeom prst="rect">
            <a:avLst/>
          </a:prstGeom>
        </p:spPr>
      </p:pic>
    </p:spTree>
    <p:extLst>
      <p:ext uri="{BB962C8B-B14F-4D97-AF65-F5344CB8AC3E}">
        <p14:creationId xmlns:p14="http://schemas.microsoft.com/office/powerpoint/2010/main" val="3121764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AF9E-6360-8CE4-1750-328F55D5BDC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CBB31-2080-E87A-5601-D431478C9E3C}"/>
              </a:ext>
            </a:extLst>
          </p:cNvPr>
          <p:cNvSpPr>
            <a:spLocks noGrp="1"/>
          </p:cNvSpPr>
          <p:nvPr>
            <p:ph idx="1"/>
          </p:nvPr>
        </p:nvSpPr>
        <p:spPr>
          <a:xfrm>
            <a:off x="6362086" y="2015732"/>
            <a:ext cx="5829914" cy="4037749"/>
          </a:xfrm>
        </p:spPr>
        <p:txBody>
          <a:bodyPr/>
          <a:lstStyle/>
          <a:p>
            <a:r>
              <a:rPr lang="en-US" dirty="0"/>
              <a:t>The summary gives us the structure of the model. </a:t>
            </a:r>
          </a:p>
          <a:p>
            <a:r>
              <a:rPr lang="en-US" dirty="0"/>
              <a:t>The shape shows us the dimensions of layers. </a:t>
            </a:r>
          </a:p>
          <a:p>
            <a:pPr lvl="1"/>
            <a:r>
              <a:rPr lang="en-US" dirty="0"/>
              <a:t>The first none is nothing, this is 1D data. </a:t>
            </a:r>
          </a:p>
          <a:p>
            <a:r>
              <a:rPr lang="en-US" dirty="0"/>
              <a:t>The Trainable Params are the total number of weights of the model – its capacity. </a:t>
            </a:r>
          </a:p>
          <a:p>
            <a:pPr lvl="1"/>
            <a:r>
              <a:rPr lang="en-US" dirty="0"/>
              <a:t>These weights are what gets trained. Can be GBs+.</a:t>
            </a:r>
          </a:p>
          <a:p>
            <a:pPr lvl="1"/>
            <a:r>
              <a:rPr lang="en-US" dirty="0"/>
              <a:t>If we have weights, we have ‘the model’. </a:t>
            </a:r>
          </a:p>
        </p:txBody>
      </p:sp>
      <p:pic>
        <p:nvPicPr>
          <p:cNvPr id="4" name="Picture 3">
            <a:extLst>
              <a:ext uri="{FF2B5EF4-FFF2-40B4-BE49-F238E27FC236}">
                <a16:creationId xmlns:a16="http://schemas.microsoft.com/office/drawing/2014/main" id="{18A170F0-66A0-ADFC-DF07-28F3DA5A6C88}"/>
              </a:ext>
            </a:extLst>
          </p:cNvPr>
          <p:cNvPicPr>
            <a:picLocks noChangeAspect="1"/>
          </p:cNvPicPr>
          <p:nvPr/>
        </p:nvPicPr>
        <p:blipFill>
          <a:blip r:embed="rId2"/>
          <a:stretch>
            <a:fillRect/>
          </a:stretch>
        </p:blipFill>
        <p:spPr>
          <a:xfrm>
            <a:off x="0" y="2188969"/>
            <a:ext cx="6362086" cy="2815278"/>
          </a:xfrm>
          <a:prstGeom prst="rect">
            <a:avLst/>
          </a:prstGeom>
        </p:spPr>
      </p:pic>
    </p:spTree>
    <p:extLst>
      <p:ext uri="{BB962C8B-B14F-4D97-AF65-F5344CB8AC3E}">
        <p14:creationId xmlns:p14="http://schemas.microsoft.com/office/powerpoint/2010/main" val="1123855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8C9C-F729-1B49-A8E7-D3EA94FD5482}"/>
              </a:ext>
            </a:extLst>
          </p:cNvPr>
          <p:cNvSpPr>
            <a:spLocks noGrp="1"/>
          </p:cNvSpPr>
          <p:nvPr>
            <p:ph type="title"/>
          </p:nvPr>
        </p:nvSpPr>
        <p:spPr/>
        <p:txBody>
          <a:bodyPr/>
          <a:lstStyle/>
          <a:p>
            <a:r>
              <a:rPr lang="en-US" dirty="0"/>
              <a:t>Fit</a:t>
            </a:r>
          </a:p>
        </p:txBody>
      </p:sp>
      <p:sp>
        <p:nvSpPr>
          <p:cNvPr id="3" name="Content Placeholder 2">
            <a:extLst>
              <a:ext uri="{FF2B5EF4-FFF2-40B4-BE49-F238E27FC236}">
                <a16:creationId xmlns:a16="http://schemas.microsoft.com/office/drawing/2014/main" id="{666C9C73-D29C-3E48-A116-E4DD38CBB1D1}"/>
              </a:ext>
            </a:extLst>
          </p:cNvPr>
          <p:cNvSpPr>
            <a:spLocks noGrp="1"/>
          </p:cNvSpPr>
          <p:nvPr>
            <p:ph idx="1"/>
          </p:nvPr>
        </p:nvSpPr>
        <p:spPr>
          <a:xfrm>
            <a:off x="1451579" y="1853754"/>
            <a:ext cx="9603275" cy="4289138"/>
          </a:xfrm>
        </p:spPr>
        <p:txBody>
          <a:bodyPr>
            <a:normAutofit/>
          </a:bodyPr>
          <a:lstStyle/>
          <a:p>
            <a:r>
              <a:rPr lang="en-US" dirty="0"/>
              <a:t>The fit step trains the model once made and compiled with loss settings. </a:t>
            </a:r>
          </a:p>
          <a:p>
            <a:r>
              <a:rPr lang="en-US" dirty="0"/>
              <a:t>Epochs – number of rounds of training to execute. </a:t>
            </a:r>
          </a:p>
          <a:p>
            <a:pPr lvl="1"/>
            <a:r>
              <a:rPr lang="en-US" dirty="0"/>
              <a:t>We’ll look at early stopping, to stop when the model is best. </a:t>
            </a:r>
          </a:p>
          <a:p>
            <a:r>
              <a:rPr lang="en-US" dirty="0"/>
              <a:t>Batch size – how many records to process before updating weights. </a:t>
            </a:r>
          </a:p>
          <a:p>
            <a:pPr lvl="1"/>
            <a:r>
              <a:rPr lang="en-US" dirty="0"/>
              <a:t>Larger batch sizes generally complete faster. </a:t>
            </a:r>
          </a:p>
          <a:p>
            <a:pPr lvl="1"/>
            <a:r>
              <a:rPr lang="en-US" dirty="0"/>
              <a:t>Batch size is limited by hardware (memory) constraints. </a:t>
            </a:r>
          </a:p>
          <a:p>
            <a:pPr lvl="1"/>
            <a:r>
              <a:rPr lang="en-US" dirty="0"/>
              <a:t>Works just like in gradient descent – smaller is more “jumpy”</a:t>
            </a:r>
          </a:p>
          <a:p>
            <a:pPr lvl="1"/>
            <a:r>
              <a:rPr lang="en-US" dirty="0"/>
              <a:t>Rule of thumb for now – try 50 to 150ish. More later in tuning. </a:t>
            </a:r>
          </a:p>
          <a:p>
            <a:pPr lvl="1"/>
            <a:r>
              <a:rPr lang="en-US" dirty="0"/>
              <a:t>Needs to be grid searched for a true answer. Recommendations vary widely. </a:t>
            </a:r>
          </a:p>
          <a:p>
            <a:r>
              <a:rPr lang="en-US" dirty="0"/>
              <a:t>Validation – we can specify the share of data to run validation on. </a:t>
            </a:r>
          </a:p>
        </p:txBody>
      </p:sp>
    </p:spTree>
    <p:extLst>
      <p:ext uri="{BB962C8B-B14F-4D97-AF65-F5344CB8AC3E}">
        <p14:creationId xmlns:p14="http://schemas.microsoft.com/office/powerpoint/2010/main" val="1375183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9F46-6629-DF12-D88C-340BCD2A2D3F}"/>
              </a:ext>
            </a:extLst>
          </p:cNvPr>
          <p:cNvSpPr>
            <a:spLocks noGrp="1"/>
          </p:cNvSpPr>
          <p:nvPr>
            <p:ph type="title"/>
          </p:nvPr>
        </p:nvSpPr>
        <p:spPr/>
        <p:txBody>
          <a:bodyPr/>
          <a:lstStyle/>
          <a:p>
            <a:r>
              <a:rPr lang="en-US" dirty="0"/>
              <a:t>Recall – Stochastic Batches</a:t>
            </a:r>
          </a:p>
        </p:txBody>
      </p:sp>
      <p:sp>
        <p:nvSpPr>
          <p:cNvPr id="3" name="Content Placeholder 2">
            <a:extLst>
              <a:ext uri="{FF2B5EF4-FFF2-40B4-BE49-F238E27FC236}">
                <a16:creationId xmlns:a16="http://schemas.microsoft.com/office/drawing/2014/main" id="{3E5604A6-A07B-F7B0-20E1-68EA35CDA941}"/>
              </a:ext>
            </a:extLst>
          </p:cNvPr>
          <p:cNvSpPr>
            <a:spLocks noGrp="1"/>
          </p:cNvSpPr>
          <p:nvPr>
            <p:ph idx="1"/>
          </p:nvPr>
        </p:nvSpPr>
        <p:spPr>
          <a:xfrm>
            <a:off x="1137147" y="1853753"/>
            <a:ext cx="10137494" cy="4298471"/>
          </a:xfrm>
        </p:spPr>
        <p:txBody>
          <a:bodyPr>
            <a:normAutofit/>
          </a:bodyPr>
          <a:lstStyle/>
          <a:p>
            <a:r>
              <a:rPr lang="en-US" dirty="0"/>
              <a:t>Remember the inner working of gradient descent. </a:t>
            </a:r>
          </a:p>
          <a:p>
            <a:pPr lvl="1"/>
            <a:r>
              <a:rPr lang="en-US" dirty="0"/>
              <a:t>We do a prediction (forward pass) with all the data, tabulate error, then adjust weights. </a:t>
            </a:r>
          </a:p>
          <a:p>
            <a:pPr lvl="1"/>
            <a:r>
              <a:rPr lang="en-US" dirty="0"/>
              <a:t>The weights are adjusted once per batch. In ‘regular’ GD, batch = all data. </a:t>
            </a:r>
          </a:p>
          <a:p>
            <a:r>
              <a:rPr lang="en-US" dirty="0"/>
              <a:t>In neural networks “all the data” can be very large. </a:t>
            </a:r>
          </a:p>
          <a:p>
            <a:r>
              <a:rPr lang="en-US" dirty="0"/>
              <a:t>We often limit batches, for several reasons. </a:t>
            </a:r>
          </a:p>
          <a:p>
            <a:pPr lvl="1"/>
            <a:r>
              <a:rPr lang="en-US" dirty="0"/>
              <a:t>We may not be able to fit the data in (GPU) memory at all. E.g. with images. </a:t>
            </a:r>
          </a:p>
          <a:p>
            <a:pPr lvl="1"/>
            <a:r>
              <a:rPr lang="en-US" dirty="0"/>
              <a:t>Time to run one epoch may be super large. (Possibly days or weeks). </a:t>
            </a:r>
          </a:p>
          <a:p>
            <a:r>
              <a:rPr lang="en-US" dirty="0"/>
              <a:t>The batch size is one of the settings we need to consider in neural networks:</a:t>
            </a:r>
          </a:p>
          <a:p>
            <a:pPr lvl="1"/>
            <a:r>
              <a:rPr lang="en-US" dirty="0"/>
              <a:t>In larger cases it will be constrained by physical limits of the system like RAM. </a:t>
            </a:r>
          </a:p>
          <a:p>
            <a:pPr lvl="1"/>
            <a:r>
              <a:rPr lang="en-US" dirty="0"/>
              <a:t>For performance, things vary, but smaller batches empirically trend better (as of a few years ago).</a:t>
            </a:r>
          </a:p>
        </p:txBody>
      </p:sp>
    </p:spTree>
    <p:extLst>
      <p:ext uri="{BB962C8B-B14F-4D97-AF65-F5344CB8AC3E}">
        <p14:creationId xmlns:p14="http://schemas.microsoft.com/office/powerpoint/2010/main" val="4276525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3EB9-FE97-BB2D-F594-84B11E6DBA93}"/>
              </a:ext>
            </a:extLst>
          </p:cNvPr>
          <p:cNvSpPr>
            <a:spLocks noGrp="1"/>
          </p:cNvSpPr>
          <p:nvPr>
            <p:ph type="title"/>
          </p:nvPr>
        </p:nvSpPr>
        <p:spPr/>
        <p:txBody>
          <a:bodyPr/>
          <a:lstStyle/>
          <a:p>
            <a:r>
              <a:rPr lang="en-US" dirty="0"/>
              <a:t>Callbacks</a:t>
            </a:r>
          </a:p>
        </p:txBody>
      </p:sp>
      <p:sp>
        <p:nvSpPr>
          <p:cNvPr id="3" name="Content Placeholder 2">
            <a:extLst>
              <a:ext uri="{FF2B5EF4-FFF2-40B4-BE49-F238E27FC236}">
                <a16:creationId xmlns:a16="http://schemas.microsoft.com/office/drawing/2014/main" id="{3485082E-6E1C-4D24-1342-B438528F3F2D}"/>
              </a:ext>
            </a:extLst>
          </p:cNvPr>
          <p:cNvSpPr>
            <a:spLocks noGrp="1"/>
          </p:cNvSpPr>
          <p:nvPr>
            <p:ph idx="1"/>
          </p:nvPr>
        </p:nvSpPr>
        <p:spPr>
          <a:xfrm>
            <a:off x="1451579" y="2015732"/>
            <a:ext cx="9603275" cy="4037749"/>
          </a:xfrm>
        </p:spPr>
        <p:txBody>
          <a:bodyPr/>
          <a:lstStyle/>
          <a:p>
            <a:r>
              <a:rPr lang="en-US" dirty="0"/>
              <a:t>In the fit function, we can add a callback. </a:t>
            </a:r>
          </a:p>
          <a:p>
            <a:pPr lvl="1"/>
            <a:r>
              <a:rPr lang="en-US" dirty="0"/>
              <a:t>A callback is an action that happens at each batch/epoch end (normally). </a:t>
            </a:r>
          </a:p>
          <a:p>
            <a:pPr lvl="1"/>
            <a:r>
              <a:rPr lang="en-US" dirty="0"/>
              <a:t>We’ll deal with callbacks a bit more with tuning larger models. </a:t>
            </a:r>
          </a:p>
          <a:p>
            <a:r>
              <a:rPr lang="en-US" dirty="0"/>
              <a:t>Can be used for anything – such as saving progress, writing logs, generating outputs…</a:t>
            </a:r>
          </a:p>
          <a:p>
            <a:r>
              <a:rPr lang="en-US" dirty="0"/>
              <a:t>We usually use one for early stopping. </a:t>
            </a:r>
          </a:p>
          <a:p>
            <a:pPr lvl="1"/>
            <a:r>
              <a:rPr lang="en-US" dirty="0"/>
              <a:t>If the metric doesn’t improve, stop. </a:t>
            </a:r>
          </a:p>
          <a:p>
            <a:r>
              <a:rPr lang="en-US" dirty="0"/>
              <a:t>These callbacks can automate a lot of work and allow training to be unmonitored. </a:t>
            </a:r>
          </a:p>
          <a:p>
            <a:pPr lvl="1"/>
            <a:endParaRPr lang="en-US" dirty="0"/>
          </a:p>
        </p:txBody>
      </p:sp>
    </p:spTree>
    <p:extLst>
      <p:ext uri="{BB962C8B-B14F-4D97-AF65-F5344CB8AC3E}">
        <p14:creationId xmlns:p14="http://schemas.microsoft.com/office/powerpoint/2010/main" val="407419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C8DE-4931-9C4D-971C-E77BDA7A0CD1}"/>
              </a:ext>
            </a:extLst>
          </p:cNvPr>
          <p:cNvSpPr>
            <a:spLocks noGrp="1"/>
          </p:cNvSpPr>
          <p:nvPr>
            <p:ph type="title"/>
          </p:nvPr>
        </p:nvSpPr>
        <p:spPr/>
        <p:txBody>
          <a:bodyPr/>
          <a:lstStyle/>
          <a:p>
            <a:r>
              <a:rPr lang="en-US" dirty="0"/>
              <a:t>Model History</a:t>
            </a:r>
          </a:p>
        </p:txBody>
      </p:sp>
      <p:sp>
        <p:nvSpPr>
          <p:cNvPr id="3" name="Content Placeholder 2">
            <a:extLst>
              <a:ext uri="{FF2B5EF4-FFF2-40B4-BE49-F238E27FC236}">
                <a16:creationId xmlns:a16="http://schemas.microsoft.com/office/drawing/2014/main" id="{626828D5-47DD-1049-A450-4B98711D7599}"/>
              </a:ext>
            </a:extLst>
          </p:cNvPr>
          <p:cNvSpPr>
            <a:spLocks noGrp="1"/>
          </p:cNvSpPr>
          <p:nvPr>
            <p:ph idx="1"/>
          </p:nvPr>
        </p:nvSpPr>
        <p:spPr>
          <a:xfrm>
            <a:off x="1451579" y="2015732"/>
            <a:ext cx="9603275" cy="4037749"/>
          </a:xfrm>
        </p:spPr>
        <p:txBody>
          <a:bodyPr/>
          <a:lstStyle/>
          <a:p>
            <a:r>
              <a:rPr lang="en-US" dirty="0" err="1"/>
              <a:t>Tensorflow</a:t>
            </a:r>
            <a:r>
              <a:rPr lang="en-US" dirty="0"/>
              <a:t> models also return a history that we can use to graph/examine. </a:t>
            </a:r>
          </a:p>
          <a:p>
            <a:r>
              <a:rPr lang="en-US" dirty="0"/>
              <a:t>We can build simple plotting functions to do this easily. </a:t>
            </a:r>
          </a:p>
          <a:p>
            <a:r>
              <a:rPr lang="en-US" dirty="0"/>
              <a:t>Generally want to look at training history:</a:t>
            </a:r>
          </a:p>
          <a:p>
            <a:pPr lvl="1"/>
            <a:r>
              <a:rPr lang="en-US" dirty="0"/>
              <a:t>Detect overfitting/underfitting with train/</a:t>
            </a:r>
            <a:r>
              <a:rPr lang="en-US" dirty="0" err="1"/>
              <a:t>val</a:t>
            </a:r>
            <a:r>
              <a:rPr lang="en-US" dirty="0"/>
              <a:t> loss.</a:t>
            </a:r>
          </a:p>
          <a:p>
            <a:pPr lvl="1"/>
            <a:r>
              <a:rPr lang="en-US" dirty="0"/>
              <a:t>See how many epochs are needed.</a:t>
            </a:r>
          </a:p>
          <a:p>
            <a:r>
              <a:rPr lang="en-US" dirty="0"/>
              <a:t>For larger/real examples, we can set the training to log progress to start/stop. </a:t>
            </a:r>
          </a:p>
          <a:p>
            <a:endParaRPr lang="en-US" dirty="0"/>
          </a:p>
        </p:txBody>
      </p:sp>
    </p:spTree>
    <p:extLst>
      <p:ext uri="{BB962C8B-B14F-4D97-AF65-F5344CB8AC3E}">
        <p14:creationId xmlns:p14="http://schemas.microsoft.com/office/powerpoint/2010/main" val="1112077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CF1C-D34B-2CF2-0D4B-1471C87149C1}"/>
              </a:ext>
            </a:extLst>
          </p:cNvPr>
          <p:cNvSpPr>
            <a:spLocks noGrp="1"/>
          </p:cNvSpPr>
          <p:nvPr>
            <p:ph type="title"/>
          </p:nvPr>
        </p:nvSpPr>
        <p:spPr/>
        <p:txBody>
          <a:bodyPr/>
          <a:lstStyle/>
          <a:p>
            <a:r>
              <a:rPr lang="en-US" dirty="0"/>
              <a:t>Verbosity and Outputs</a:t>
            </a:r>
          </a:p>
        </p:txBody>
      </p:sp>
      <p:sp>
        <p:nvSpPr>
          <p:cNvPr id="3" name="Content Placeholder 2">
            <a:extLst>
              <a:ext uri="{FF2B5EF4-FFF2-40B4-BE49-F238E27FC236}">
                <a16:creationId xmlns:a16="http://schemas.microsoft.com/office/drawing/2014/main" id="{3B43B760-96F6-A08B-B653-C970AE1CAD6F}"/>
              </a:ext>
            </a:extLst>
          </p:cNvPr>
          <p:cNvSpPr>
            <a:spLocks noGrp="1"/>
          </p:cNvSpPr>
          <p:nvPr>
            <p:ph idx="1"/>
          </p:nvPr>
        </p:nvSpPr>
        <p:spPr>
          <a:xfrm>
            <a:off x="6096001" y="1853754"/>
            <a:ext cx="6096000" cy="4199727"/>
          </a:xfrm>
        </p:spPr>
        <p:txBody>
          <a:bodyPr>
            <a:normAutofit/>
          </a:bodyPr>
          <a:lstStyle/>
          <a:p>
            <a:r>
              <a:rPr lang="en-US" dirty="0"/>
              <a:t>The verbose parameter controls the feedback we get mid-training. </a:t>
            </a:r>
          </a:p>
          <a:p>
            <a:pPr lvl="1"/>
            <a:r>
              <a:rPr lang="en-US" dirty="0"/>
              <a:t>Training can take a while, so it can be nice to have some updates. </a:t>
            </a:r>
          </a:p>
          <a:p>
            <a:r>
              <a:rPr lang="en-US" dirty="0"/>
              <a:t>Metrics defined in compile get reported each epoch. </a:t>
            </a:r>
          </a:p>
          <a:p>
            <a:r>
              <a:rPr lang="en-US" dirty="0"/>
              <a:t>Post training, we look at a training/validation loss plot. </a:t>
            </a:r>
          </a:p>
          <a:p>
            <a:pPr lvl="1"/>
            <a:r>
              <a:rPr lang="en-US" dirty="0"/>
              <a:t>There’s a small function you can copy/paste to generate this from the history. </a:t>
            </a:r>
          </a:p>
          <a:p>
            <a:pPr lvl="1"/>
            <a:r>
              <a:rPr lang="en-US" dirty="0"/>
              <a:t>Think about the meanings of the diff. losses…</a:t>
            </a:r>
          </a:p>
        </p:txBody>
      </p:sp>
      <p:pic>
        <p:nvPicPr>
          <p:cNvPr id="4" name="Picture 3">
            <a:extLst>
              <a:ext uri="{FF2B5EF4-FFF2-40B4-BE49-F238E27FC236}">
                <a16:creationId xmlns:a16="http://schemas.microsoft.com/office/drawing/2014/main" id="{06B8FC64-74EA-1959-645C-4F62E0BC0609}"/>
              </a:ext>
            </a:extLst>
          </p:cNvPr>
          <p:cNvPicPr>
            <a:picLocks noChangeAspect="1"/>
          </p:cNvPicPr>
          <p:nvPr/>
        </p:nvPicPr>
        <p:blipFill>
          <a:blip r:embed="rId2"/>
          <a:stretch>
            <a:fillRect/>
          </a:stretch>
        </p:blipFill>
        <p:spPr>
          <a:xfrm>
            <a:off x="0" y="2631495"/>
            <a:ext cx="5798127" cy="4226506"/>
          </a:xfrm>
          <a:prstGeom prst="rect">
            <a:avLst/>
          </a:prstGeom>
        </p:spPr>
      </p:pic>
      <p:pic>
        <p:nvPicPr>
          <p:cNvPr id="5" name="Picture 4">
            <a:extLst>
              <a:ext uri="{FF2B5EF4-FFF2-40B4-BE49-F238E27FC236}">
                <a16:creationId xmlns:a16="http://schemas.microsoft.com/office/drawing/2014/main" id="{08302E04-4972-BFB7-5777-9FE0F07F7142}"/>
              </a:ext>
            </a:extLst>
          </p:cNvPr>
          <p:cNvPicPr>
            <a:picLocks noChangeAspect="1"/>
          </p:cNvPicPr>
          <p:nvPr/>
        </p:nvPicPr>
        <p:blipFill>
          <a:blip r:embed="rId3"/>
          <a:srcRect r="11674"/>
          <a:stretch/>
        </p:blipFill>
        <p:spPr>
          <a:xfrm>
            <a:off x="0" y="1746473"/>
            <a:ext cx="6096000" cy="885022"/>
          </a:xfrm>
          <a:prstGeom prst="rect">
            <a:avLst/>
          </a:prstGeom>
        </p:spPr>
      </p:pic>
    </p:spTree>
    <p:extLst>
      <p:ext uri="{BB962C8B-B14F-4D97-AF65-F5344CB8AC3E}">
        <p14:creationId xmlns:p14="http://schemas.microsoft.com/office/powerpoint/2010/main" val="13878612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D410-4CDD-3BD6-BB38-97329F9FF18A}"/>
              </a:ext>
            </a:extLst>
          </p:cNvPr>
          <p:cNvSpPr>
            <a:spLocks noGrp="1"/>
          </p:cNvSpPr>
          <p:nvPr>
            <p:ph type="title"/>
          </p:nvPr>
        </p:nvSpPr>
        <p:spPr/>
        <p:txBody>
          <a:bodyPr/>
          <a:lstStyle/>
          <a:p>
            <a:r>
              <a:rPr lang="en-US" dirty="0"/>
              <a:t>Making a decent Model</a:t>
            </a:r>
          </a:p>
        </p:txBody>
      </p:sp>
      <p:sp>
        <p:nvSpPr>
          <p:cNvPr id="3" name="Content Placeholder 2">
            <a:extLst>
              <a:ext uri="{FF2B5EF4-FFF2-40B4-BE49-F238E27FC236}">
                <a16:creationId xmlns:a16="http://schemas.microsoft.com/office/drawing/2014/main" id="{40F343D3-659B-F178-73C7-9CF5520D8563}"/>
              </a:ext>
            </a:extLst>
          </p:cNvPr>
          <p:cNvSpPr>
            <a:spLocks noGrp="1"/>
          </p:cNvSpPr>
          <p:nvPr>
            <p:ph idx="1"/>
          </p:nvPr>
        </p:nvSpPr>
        <p:spPr/>
        <p:txBody>
          <a:bodyPr/>
          <a:lstStyle/>
          <a:p>
            <a:r>
              <a:rPr lang="en-US" dirty="0"/>
              <a:t>Tuning a neural network model is more complex than a sklearn stats model. </a:t>
            </a:r>
          </a:p>
          <a:p>
            <a:pPr lvl="1"/>
            <a:r>
              <a:rPr lang="en-US" dirty="0"/>
              <a:t>There are far more potential changes that can be made. </a:t>
            </a:r>
          </a:p>
          <a:p>
            <a:pPr lvl="1"/>
            <a:r>
              <a:rPr lang="en-US" dirty="0"/>
              <a:t>The performance is less predictable, and the changes are interdependent. </a:t>
            </a:r>
          </a:p>
        </p:txBody>
      </p:sp>
    </p:spTree>
    <p:extLst>
      <p:ext uri="{BB962C8B-B14F-4D97-AF65-F5344CB8AC3E}">
        <p14:creationId xmlns:p14="http://schemas.microsoft.com/office/powerpoint/2010/main" val="3595173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EAD5-06B8-E1CC-2202-37D8B09163CA}"/>
              </a:ext>
            </a:extLst>
          </p:cNvPr>
          <p:cNvSpPr>
            <a:spLocks noGrp="1"/>
          </p:cNvSpPr>
          <p:nvPr>
            <p:ph type="title"/>
          </p:nvPr>
        </p:nvSpPr>
        <p:spPr/>
        <p:txBody>
          <a:bodyPr/>
          <a:lstStyle/>
          <a:p>
            <a:r>
              <a:rPr lang="en-US" dirty="0"/>
              <a:t>Fighting Fit</a:t>
            </a:r>
          </a:p>
        </p:txBody>
      </p:sp>
      <p:sp>
        <p:nvSpPr>
          <p:cNvPr id="3" name="Content Placeholder 2">
            <a:extLst>
              <a:ext uri="{FF2B5EF4-FFF2-40B4-BE49-F238E27FC236}">
                <a16:creationId xmlns:a16="http://schemas.microsoft.com/office/drawing/2014/main" id="{4E8FAB6D-7542-DAE6-1BE4-FF40849DB846}"/>
              </a:ext>
            </a:extLst>
          </p:cNvPr>
          <p:cNvSpPr>
            <a:spLocks noGrp="1"/>
          </p:cNvSpPr>
          <p:nvPr>
            <p:ph idx="1"/>
          </p:nvPr>
        </p:nvSpPr>
        <p:spPr>
          <a:xfrm>
            <a:off x="1451579" y="1932710"/>
            <a:ext cx="9603275" cy="4120772"/>
          </a:xfrm>
        </p:spPr>
        <p:txBody>
          <a:bodyPr/>
          <a:lstStyle/>
          <a:p>
            <a:r>
              <a:rPr lang="en-US" dirty="0"/>
              <a:t>Some techniques we can use to improve fit in a model are:</a:t>
            </a:r>
          </a:p>
          <a:p>
            <a:pPr lvl="1"/>
            <a:r>
              <a:rPr lang="en-US" dirty="0"/>
              <a:t>Regularization – we can enable L2/L1 regularization in layers. </a:t>
            </a:r>
          </a:p>
          <a:p>
            <a:pPr lvl="1"/>
            <a:r>
              <a:rPr lang="en-US" dirty="0"/>
              <a:t>Dropout – remove nodes on the fly. Similar in concept to bootstrapping in forests – parts of the model are removed each batch, preventing them from having excess influence. It forces the other parts of the model to learn. </a:t>
            </a:r>
          </a:p>
          <a:p>
            <a:pPr lvl="1"/>
            <a:r>
              <a:rPr lang="en-US" dirty="0"/>
              <a:t>Early stopping – stop the model’s training before it overfits. Also makes our lives easier, since our model will stop when done. </a:t>
            </a:r>
          </a:p>
          <a:p>
            <a:r>
              <a:rPr lang="en-US" dirty="0"/>
              <a:t>For now, make it 1-3 or so hidden layers, add regularization, use early stopping. </a:t>
            </a:r>
          </a:p>
          <a:p>
            <a:pPr lvl="1"/>
            <a:r>
              <a:rPr lang="en-US" dirty="0"/>
              <a:t>We’ll do more of this next time. </a:t>
            </a:r>
          </a:p>
        </p:txBody>
      </p:sp>
    </p:spTree>
    <p:extLst>
      <p:ext uri="{BB962C8B-B14F-4D97-AF65-F5344CB8AC3E}">
        <p14:creationId xmlns:p14="http://schemas.microsoft.com/office/powerpoint/2010/main" val="1077586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BE3F-F74C-8AF3-D477-7128EE7980BC}"/>
              </a:ext>
            </a:extLst>
          </p:cNvPr>
          <p:cNvSpPr>
            <a:spLocks noGrp="1"/>
          </p:cNvSpPr>
          <p:nvPr>
            <p:ph type="title"/>
          </p:nvPr>
        </p:nvSpPr>
        <p:spPr/>
        <p:txBody>
          <a:bodyPr/>
          <a:lstStyle/>
          <a:p>
            <a:r>
              <a:rPr lang="en-US" dirty="0"/>
              <a:t>Layer Flexibility Notes</a:t>
            </a:r>
          </a:p>
        </p:txBody>
      </p:sp>
      <p:sp>
        <p:nvSpPr>
          <p:cNvPr id="3" name="Content Placeholder 2">
            <a:extLst>
              <a:ext uri="{FF2B5EF4-FFF2-40B4-BE49-F238E27FC236}">
                <a16:creationId xmlns:a16="http://schemas.microsoft.com/office/drawing/2014/main" id="{2839B516-A9A6-F1D8-572A-94F4B1820D67}"/>
              </a:ext>
            </a:extLst>
          </p:cNvPr>
          <p:cNvSpPr>
            <a:spLocks noGrp="1"/>
          </p:cNvSpPr>
          <p:nvPr>
            <p:ph idx="1"/>
          </p:nvPr>
        </p:nvSpPr>
        <p:spPr/>
        <p:txBody>
          <a:bodyPr/>
          <a:lstStyle/>
          <a:p>
            <a:r>
              <a:rPr lang="en-US" dirty="0"/>
              <a:t>Note that the layers we use have some (optional) stuff built into them. </a:t>
            </a:r>
          </a:p>
          <a:p>
            <a:pPr lvl="1"/>
            <a:r>
              <a:rPr lang="en-US" dirty="0"/>
              <a:t>Regularization. </a:t>
            </a:r>
          </a:p>
          <a:p>
            <a:pPr lvl="1"/>
            <a:r>
              <a:rPr lang="en-US" dirty="0"/>
              <a:t>Activation. </a:t>
            </a:r>
          </a:p>
          <a:p>
            <a:r>
              <a:rPr lang="en-US" dirty="0"/>
              <a:t>We can (but don’t usually) split these apart in some scenarios. </a:t>
            </a:r>
          </a:p>
          <a:p>
            <a:pPr lvl="1"/>
            <a:r>
              <a:rPr lang="en-US" dirty="0"/>
              <a:t>E.g. do normalization after regression by pre-activation. </a:t>
            </a:r>
          </a:p>
          <a:p>
            <a:r>
              <a:rPr lang="en-US" dirty="0"/>
              <a:t>This is mostly for context – we might see either in practice, they are interchangeable. </a:t>
            </a:r>
          </a:p>
        </p:txBody>
      </p:sp>
    </p:spTree>
    <p:extLst>
      <p:ext uri="{BB962C8B-B14F-4D97-AF65-F5344CB8AC3E}">
        <p14:creationId xmlns:p14="http://schemas.microsoft.com/office/powerpoint/2010/main" val="1872350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BCA7-9E2E-BADD-61D3-65EC15315BBF}"/>
              </a:ext>
            </a:extLst>
          </p:cNvPr>
          <p:cNvSpPr>
            <a:spLocks noGrp="1"/>
          </p:cNvSpPr>
          <p:nvPr>
            <p:ph type="title"/>
          </p:nvPr>
        </p:nvSpPr>
        <p:spPr/>
        <p:txBody>
          <a:bodyPr/>
          <a:lstStyle/>
          <a:p>
            <a:r>
              <a:rPr lang="en-US" dirty="0"/>
              <a:t>Coding in </a:t>
            </a:r>
            <a:r>
              <a:rPr lang="en-US" dirty="0" err="1"/>
              <a:t>Colab</a:t>
            </a:r>
            <a:endParaRPr lang="en-US" dirty="0"/>
          </a:p>
        </p:txBody>
      </p:sp>
      <p:sp>
        <p:nvSpPr>
          <p:cNvPr id="3" name="Content Placeholder 2">
            <a:extLst>
              <a:ext uri="{FF2B5EF4-FFF2-40B4-BE49-F238E27FC236}">
                <a16:creationId xmlns:a16="http://schemas.microsoft.com/office/drawing/2014/main" id="{6687BFEC-908E-34A5-B79F-70E98C2F7B95}"/>
              </a:ext>
            </a:extLst>
          </p:cNvPr>
          <p:cNvSpPr>
            <a:spLocks noGrp="1"/>
          </p:cNvSpPr>
          <p:nvPr>
            <p:ph idx="1"/>
          </p:nvPr>
        </p:nvSpPr>
        <p:spPr>
          <a:xfrm>
            <a:off x="5147301" y="1853754"/>
            <a:ext cx="7044699" cy="4199727"/>
          </a:xfrm>
        </p:spPr>
        <p:txBody>
          <a:bodyPr>
            <a:normAutofit/>
          </a:bodyPr>
          <a:lstStyle/>
          <a:p>
            <a:r>
              <a:rPr lang="en-US" dirty="0"/>
              <a:t>For me (and I assume most) we can use </a:t>
            </a:r>
            <a:r>
              <a:rPr lang="en-US" dirty="0" err="1"/>
              <a:t>Colab</a:t>
            </a:r>
            <a:r>
              <a:rPr lang="en-US" dirty="0"/>
              <a:t> for the NN stuff. </a:t>
            </a:r>
          </a:p>
          <a:p>
            <a:r>
              <a:rPr lang="en-US" dirty="0"/>
              <a:t>We can use things from GitHub and </a:t>
            </a:r>
            <a:r>
              <a:rPr lang="en-US" dirty="0" err="1"/>
              <a:t>VSCode</a:t>
            </a:r>
            <a:r>
              <a:rPr lang="en-US" dirty="0"/>
              <a:t> relatively easily. </a:t>
            </a:r>
          </a:p>
          <a:p>
            <a:r>
              <a:rPr lang="en-US" dirty="0"/>
              <a:t>I generally prefer to:</a:t>
            </a:r>
          </a:p>
          <a:p>
            <a:pPr lvl="1"/>
            <a:r>
              <a:rPr lang="en-US" dirty="0"/>
              <a:t>Code and run small tests locally. (Ifs for ‘in </a:t>
            </a:r>
            <a:r>
              <a:rPr lang="en-US" dirty="0" err="1"/>
              <a:t>colab</a:t>
            </a:r>
            <a:r>
              <a:rPr lang="en-US" dirty="0"/>
              <a:t>’ may help). </a:t>
            </a:r>
          </a:p>
          <a:p>
            <a:pPr lvl="1"/>
            <a:r>
              <a:rPr lang="en-US" dirty="0"/>
              <a:t>Push to my repository. </a:t>
            </a:r>
          </a:p>
          <a:p>
            <a:pPr lvl="1"/>
            <a:r>
              <a:rPr lang="en-US" dirty="0"/>
              <a:t>Open in </a:t>
            </a:r>
            <a:r>
              <a:rPr lang="en-US" dirty="0" err="1"/>
              <a:t>Colab</a:t>
            </a:r>
            <a:r>
              <a:rPr lang="en-US" dirty="0"/>
              <a:t> and run for real. </a:t>
            </a:r>
          </a:p>
          <a:p>
            <a:r>
              <a:rPr lang="en-US" dirty="0"/>
              <a:t>On </a:t>
            </a:r>
            <a:r>
              <a:rPr lang="en-US" dirty="0" err="1"/>
              <a:t>Colab</a:t>
            </a:r>
            <a:r>
              <a:rPr lang="en-US" dirty="0"/>
              <a:t>, use GPU runtimes for speed. </a:t>
            </a:r>
          </a:p>
          <a:p>
            <a:r>
              <a:rPr lang="en-US" dirty="0"/>
              <a:t>Acceleration – runtime -&gt; change runtime type for GPU. </a:t>
            </a:r>
          </a:p>
          <a:p>
            <a:r>
              <a:rPr lang="en-US" dirty="0"/>
              <a:t>For now, what they give free is fine. </a:t>
            </a:r>
          </a:p>
          <a:p>
            <a:endParaRPr lang="en-US" dirty="0"/>
          </a:p>
        </p:txBody>
      </p:sp>
      <p:pic>
        <p:nvPicPr>
          <p:cNvPr id="5" name="Picture 4">
            <a:extLst>
              <a:ext uri="{FF2B5EF4-FFF2-40B4-BE49-F238E27FC236}">
                <a16:creationId xmlns:a16="http://schemas.microsoft.com/office/drawing/2014/main" id="{42D81EE6-8A2E-4822-9364-AC3B5CB51E09}"/>
              </a:ext>
            </a:extLst>
          </p:cNvPr>
          <p:cNvPicPr>
            <a:picLocks noChangeAspect="1"/>
          </p:cNvPicPr>
          <p:nvPr/>
        </p:nvPicPr>
        <p:blipFill>
          <a:blip r:embed="rId2"/>
          <a:stretch>
            <a:fillRect/>
          </a:stretch>
        </p:blipFill>
        <p:spPr>
          <a:xfrm>
            <a:off x="0" y="1879302"/>
            <a:ext cx="5147301" cy="4174179"/>
          </a:xfrm>
          <a:prstGeom prst="rect">
            <a:avLst/>
          </a:prstGeom>
        </p:spPr>
      </p:pic>
    </p:spTree>
    <p:extLst>
      <p:ext uri="{BB962C8B-B14F-4D97-AF65-F5344CB8AC3E}">
        <p14:creationId xmlns:p14="http://schemas.microsoft.com/office/powerpoint/2010/main" val="1258524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2D32-131C-7958-5342-A536CF3123C1}"/>
              </a:ext>
            </a:extLst>
          </p:cNvPr>
          <p:cNvSpPr>
            <a:spLocks noGrp="1"/>
          </p:cNvSpPr>
          <p:nvPr>
            <p:ph type="title"/>
          </p:nvPr>
        </p:nvSpPr>
        <p:spPr/>
        <p:txBody>
          <a:bodyPr/>
          <a:lstStyle/>
          <a:p>
            <a:r>
              <a:rPr lang="en-US" dirty="0" err="1"/>
              <a:t>Keras</a:t>
            </a:r>
            <a:r>
              <a:rPr lang="en-US" dirty="0"/>
              <a:t> Model Conclusion</a:t>
            </a:r>
          </a:p>
        </p:txBody>
      </p:sp>
      <p:sp>
        <p:nvSpPr>
          <p:cNvPr id="3" name="Content Placeholder 2">
            <a:extLst>
              <a:ext uri="{FF2B5EF4-FFF2-40B4-BE49-F238E27FC236}">
                <a16:creationId xmlns:a16="http://schemas.microsoft.com/office/drawing/2014/main" id="{01AAD441-3C37-CC05-1C86-ACFA8623977B}"/>
              </a:ext>
            </a:extLst>
          </p:cNvPr>
          <p:cNvSpPr>
            <a:spLocks noGrp="1"/>
          </p:cNvSpPr>
          <p:nvPr>
            <p:ph idx="1"/>
          </p:nvPr>
        </p:nvSpPr>
        <p:spPr>
          <a:xfrm>
            <a:off x="1451579" y="1853754"/>
            <a:ext cx="9603275" cy="4199727"/>
          </a:xfrm>
        </p:spPr>
        <p:txBody>
          <a:bodyPr/>
          <a:lstStyle/>
          <a:p>
            <a:r>
              <a:rPr lang="en-US" dirty="0"/>
              <a:t>Using </a:t>
            </a:r>
            <a:r>
              <a:rPr lang="en-US" dirty="0" err="1"/>
              <a:t>keras</a:t>
            </a:r>
            <a:r>
              <a:rPr lang="en-US" dirty="0"/>
              <a:t> based networks has a different process than the </a:t>
            </a:r>
            <a:r>
              <a:rPr lang="en-US" dirty="0" err="1"/>
              <a:t>sklearn</a:t>
            </a:r>
            <a:r>
              <a:rPr lang="en-US" dirty="0"/>
              <a:t> ones. </a:t>
            </a:r>
          </a:p>
          <a:p>
            <a:r>
              <a:rPr lang="en-US" dirty="0"/>
              <a:t>The process is largely the same, but the details of the steps differ quite a bit. </a:t>
            </a:r>
          </a:p>
          <a:p>
            <a:pPr lvl="1"/>
            <a:r>
              <a:rPr lang="en-US" dirty="0"/>
              <a:t>We need to create the structure of the model and build it first. </a:t>
            </a:r>
          </a:p>
          <a:p>
            <a:pPr lvl="1"/>
            <a:r>
              <a:rPr lang="en-US" dirty="0"/>
              <a:t>We can monitor more during/after the training process. </a:t>
            </a:r>
          </a:p>
          <a:p>
            <a:r>
              <a:rPr lang="en-US" dirty="0"/>
              <a:t>Performance of neural networks is very adaptable – they do their job well. </a:t>
            </a:r>
          </a:p>
          <a:p>
            <a:r>
              <a:rPr lang="en-US" dirty="0"/>
              <a:t>Highly complex models lead to more need for tuning work. </a:t>
            </a:r>
          </a:p>
          <a:p>
            <a:pPr lvl="1"/>
            <a:r>
              <a:rPr lang="en-US" dirty="0"/>
              <a:t>Model structure. </a:t>
            </a:r>
          </a:p>
          <a:p>
            <a:pPr lvl="1"/>
            <a:r>
              <a:rPr lang="en-US" dirty="0"/>
              <a:t>Details such as optimizer, activation, and learning rate. </a:t>
            </a:r>
          </a:p>
          <a:p>
            <a:pPr lvl="1"/>
            <a:r>
              <a:rPr lang="en-US" dirty="0"/>
              <a:t>Regularization and other fit techniques. </a:t>
            </a:r>
          </a:p>
        </p:txBody>
      </p:sp>
    </p:spTree>
    <p:extLst>
      <p:ext uri="{BB962C8B-B14F-4D97-AF65-F5344CB8AC3E}">
        <p14:creationId xmlns:p14="http://schemas.microsoft.com/office/powerpoint/2010/main" val="4046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8B8-DFE5-89EE-DE23-3ED95F6E340B}"/>
              </a:ext>
            </a:extLst>
          </p:cNvPr>
          <p:cNvSpPr>
            <a:spLocks noGrp="1"/>
          </p:cNvSpPr>
          <p:nvPr>
            <p:ph type="title"/>
          </p:nvPr>
        </p:nvSpPr>
        <p:spPr/>
        <p:txBody>
          <a:bodyPr/>
          <a:lstStyle/>
          <a:p>
            <a:r>
              <a:rPr lang="en-US" dirty="0"/>
              <a:t>What is </a:t>
            </a:r>
            <a:r>
              <a:rPr lang="en-US" dirty="0" err="1"/>
              <a:t>PyTorch</a:t>
            </a:r>
            <a:r>
              <a:rPr lang="en-US" dirty="0"/>
              <a:t>?</a:t>
            </a:r>
          </a:p>
        </p:txBody>
      </p:sp>
      <p:sp>
        <p:nvSpPr>
          <p:cNvPr id="3" name="Content Placeholder 2">
            <a:extLst>
              <a:ext uri="{FF2B5EF4-FFF2-40B4-BE49-F238E27FC236}">
                <a16:creationId xmlns:a16="http://schemas.microsoft.com/office/drawing/2014/main" id="{41888912-5820-90C9-2EF7-7199B5DE3559}"/>
              </a:ext>
            </a:extLst>
          </p:cNvPr>
          <p:cNvSpPr>
            <a:spLocks noGrp="1"/>
          </p:cNvSpPr>
          <p:nvPr>
            <p:ph idx="1"/>
          </p:nvPr>
        </p:nvSpPr>
        <p:spPr>
          <a:xfrm>
            <a:off x="1018903" y="1934308"/>
            <a:ext cx="7773143" cy="4119173"/>
          </a:xfrm>
        </p:spPr>
        <p:txBody>
          <a:bodyPr/>
          <a:lstStyle/>
          <a:p>
            <a:r>
              <a:rPr lang="en-US" dirty="0" err="1"/>
              <a:t>Pytorch</a:t>
            </a:r>
            <a:r>
              <a:rPr lang="en-US" dirty="0"/>
              <a:t> is a library that provides neural network models and tools. </a:t>
            </a:r>
          </a:p>
          <a:p>
            <a:pPr lvl="1"/>
            <a:r>
              <a:rPr lang="en-US" dirty="0"/>
              <a:t>Similar to how we use sklearn for statistical models. </a:t>
            </a:r>
          </a:p>
          <a:p>
            <a:pPr lvl="1"/>
            <a:r>
              <a:rPr lang="en-US" dirty="0"/>
              <a:t>Made by Facebook, in Zuckerberg’s pre-alpha bro, skinny and weak nerd, stage. Thanks Zuck!</a:t>
            </a:r>
          </a:p>
          <a:p>
            <a:pPr lvl="1"/>
            <a:r>
              <a:rPr lang="en-US" dirty="0"/>
              <a:t>There was a brief moment in time where big tech maybe, </a:t>
            </a:r>
            <a:r>
              <a:rPr lang="en-US" dirty="0" err="1"/>
              <a:t>kinda</a:t>
            </a:r>
            <a:r>
              <a:rPr lang="en-US" dirty="0"/>
              <a:t> did some good things on occasion. </a:t>
            </a:r>
          </a:p>
          <a:p>
            <a:r>
              <a:rPr lang="en-US" dirty="0"/>
              <a:t>Provides prebuilt functionality to do the majority of neural networks. </a:t>
            </a:r>
          </a:p>
          <a:p>
            <a:pPr lvl="1"/>
            <a:r>
              <a:rPr lang="en-US" dirty="0"/>
              <a:t>We don’t need to manually do matrix math and similar details. </a:t>
            </a:r>
          </a:p>
          <a:p>
            <a:r>
              <a:rPr lang="en-US" dirty="0"/>
              <a:t>We can focus on layers, loss, </a:t>
            </a:r>
            <a:r>
              <a:rPr lang="en-US" dirty="0" err="1"/>
              <a:t>etc</a:t>
            </a:r>
            <a:r>
              <a:rPr lang="en-US" dirty="0"/>
              <a:t>… at a higher level. </a:t>
            </a:r>
          </a:p>
          <a:p>
            <a:pPr lvl="1"/>
            <a:endParaRPr lang="en-US" dirty="0"/>
          </a:p>
          <a:p>
            <a:pPr lvl="1"/>
            <a:endParaRPr lang="en-US" dirty="0"/>
          </a:p>
        </p:txBody>
      </p:sp>
      <p:pic>
        <p:nvPicPr>
          <p:cNvPr id="1026" name="Picture 2" descr="Mark Zuckerberg Thinks Companies Need 'Masculine Energy'">
            <a:extLst>
              <a:ext uri="{FF2B5EF4-FFF2-40B4-BE49-F238E27FC236}">
                <a16:creationId xmlns:a16="http://schemas.microsoft.com/office/drawing/2014/main" id="{0CF59ABD-99EC-9501-A3CF-B77B4090D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2046" y="2159726"/>
            <a:ext cx="3077737" cy="307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8417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10386</TotalTime>
  <Words>6960</Words>
  <Application>Microsoft Macintosh PowerPoint</Application>
  <PresentationFormat>Widescreen</PresentationFormat>
  <Paragraphs>575</Paragraphs>
  <Slides>80</Slides>
  <Notes>0</Notes>
  <HiddenSlides>9</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Gill Sans MT</vt:lpstr>
      <vt:lpstr>Gallery</vt:lpstr>
      <vt:lpstr>Today – real Neural Networks!</vt:lpstr>
      <vt:lpstr>Neural Networks with PyTorch</vt:lpstr>
      <vt:lpstr>Where to run things</vt:lpstr>
      <vt:lpstr>Neural Network Libraries</vt:lpstr>
      <vt:lpstr>GPWho?</vt:lpstr>
      <vt:lpstr>PowerPoint Presentation</vt:lpstr>
      <vt:lpstr>If this is something you want to do, what Hardware do you want?</vt:lpstr>
      <vt:lpstr>Coding in Colab</vt:lpstr>
      <vt:lpstr>What is PyTorch?</vt:lpstr>
      <vt:lpstr>Neural Network Libraries</vt:lpstr>
      <vt:lpstr>PowerPoint Presentation</vt:lpstr>
      <vt:lpstr>Our Usage…</vt:lpstr>
      <vt:lpstr>Support and Resources</vt:lpstr>
      <vt:lpstr>Introduction to Tensorflow</vt:lpstr>
      <vt:lpstr>Enter Keras…</vt:lpstr>
      <vt:lpstr>PowerPoint Presentation</vt:lpstr>
      <vt:lpstr>Getting’ Torchy With it</vt:lpstr>
      <vt:lpstr>Using Keras and Tensorflow</vt:lpstr>
      <vt:lpstr>Please Cry for Me!</vt:lpstr>
      <vt:lpstr>Keras Documentation</vt:lpstr>
      <vt:lpstr>Pytorch Documentation</vt:lpstr>
      <vt:lpstr>Creating a PyTorch Model</vt:lpstr>
      <vt:lpstr>Pytorch Model Structure</vt:lpstr>
      <vt:lpstr>Dealing with Data</vt:lpstr>
      <vt:lpstr>Tensors and Input Layer</vt:lpstr>
      <vt:lpstr>Data Prep Pipes and Neural Nets</vt:lpstr>
      <vt:lpstr>Validate my Validation!</vt:lpstr>
      <vt:lpstr>PowerPoint Presentation</vt:lpstr>
      <vt:lpstr>Add Layers</vt:lpstr>
      <vt:lpstr>Adding and Connecting Layers</vt:lpstr>
      <vt:lpstr>Assorted Layers</vt:lpstr>
      <vt:lpstr>Layers, For Now</vt:lpstr>
      <vt:lpstr>Make a pass at a Model</vt:lpstr>
      <vt:lpstr>Input Layer(s)</vt:lpstr>
      <vt:lpstr>Output Layer</vt:lpstr>
      <vt:lpstr>PowerPoint Presentation</vt:lpstr>
      <vt:lpstr>Hidden Layers</vt:lpstr>
      <vt:lpstr>Go Deep!</vt:lpstr>
      <vt:lpstr>HoW models Learn</vt:lpstr>
      <vt:lpstr>PowerPoint Presentation</vt:lpstr>
      <vt:lpstr>How Models Learn</vt:lpstr>
      <vt:lpstr>Why Hide your Layers?</vt:lpstr>
      <vt:lpstr>PowerPoint Presentation</vt:lpstr>
      <vt:lpstr>Batching</vt:lpstr>
      <vt:lpstr>Recall – Stochastic Batches</vt:lpstr>
      <vt:lpstr>Training and Testing Loops</vt:lpstr>
      <vt:lpstr>Simple Loops</vt:lpstr>
      <vt:lpstr>Tuning Neural Networks</vt:lpstr>
      <vt:lpstr>Fighting Fit</vt:lpstr>
      <vt:lpstr>Verbosity and Outputs</vt:lpstr>
      <vt:lpstr>Us verses Reality</vt:lpstr>
      <vt:lpstr>Lightning</vt:lpstr>
      <vt:lpstr>Using Pytorch</vt:lpstr>
      <vt:lpstr>Using Pytorch</vt:lpstr>
      <vt:lpstr>Conclusion</vt:lpstr>
      <vt:lpstr>Creating a Tensorflow Model</vt:lpstr>
      <vt:lpstr>Constructing a Tensorflow Model</vt:lpstr>
      <vt:lpstr>PowerPoint Presentation</vt:lpstr>
      <vt:lpstr>Data Prep Pipes and Neural Nets</vt:lpstr>
      <vt:lpstr>Validate my Validation!</vt:lpstr>
      <vt:lpstr>Add Layers</vt:lpstr>
      <vt:lpstr>Layers </vt:lpstr>
      <vt:lpstr>Input Layer</vt:lpstr>
      <vt:lpstr>Tensors and Input Layer</vt:lpstr>
      <vt:lpstr>Hidden Layers</vt:lpstr>
      <vt:lpstr>Assorted Layers</vt:lpstr>
      <vt:lpstr>Output layer</vt:lpstr>
      <vt:lpstr>Compile</vt:lpstr>
      <vt:lpstr>Metrics</vt:lpstr>
      <vt:lpstr>Loss</vt:lpstr>
      <vt:lpstr>Summary</vt:lpstr>
      <vt:lpstr>Fit</vt:lpstr>
      <vt:lpstr>Recall – Stochastic Batches</vt:lpstr>
      <vt:lpstr>Callbacks</vt:lpstr>
      <vt:lpstr>Model History</vt:lpstr>
      <vt:lpstr>Verbosity and Outputs</vt:lpstr>
      <vt:lpstr>Making a decent Model</vt:lpstr>
      <vt:lpstr>Fighting Fit</vt:lpstr>
      <vt:lpstr>Layer Flexibility Notes</vt:lpstr>
      <vt:lpstr>Keras Model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with Keras and Tensorflow</dc:title>
  <dc:creator>Akeem Semper</dc:creator>
  <cp:lastModifiedBy>Akeem Semper</cp:lastModifiedBy>
  <cp:revision>58</cp:revision>
  <dcterms:created xsi:type="dcterms:W3CDTF">2022-03-14T23:52:40Z</dcterms:created>
  <dcterms:modified xsi:type="dcterms:W3CDTF">2026-01-06T23:31:47Z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877899-02b0-462c-b2a9-b7d15c4f96fe_Enabled">
    <vt:lpwstr>true</vt:lpwstr>
  </property>
  <property fmtid="{D5CDD505-2E9C-101B-9397-08002B2CF9AE}" pid="3" name="MSIP_Label_10877899-02b0-462c-b2a9-b7d15c4f96fe_SetDate">
    <vt:lpwstr>2025-02-12T02:33:16Z</vt:lpwstr>
  </property>
  <property fmtid="{D5CDD505-2E9C-101B-9397-08002B2CF9AE}" pid="4" name="MSIP_Label_10877899-02b0-462c-b2a9-b7d15c4f96fe_Method">
    <vt:lpwstr>Standard</vt:lpwstr>
  </property>
  <property fmtid="{D5CDD505-2E9C-101B-9397-08002B2CF9AE}" pid="5" name="MSIP_Label_10877899-02b0-462c-b2a9-b7d15c4f96fe_Name">
    <vt:lpwstr>Protected [Protected A]</vt:lpwstr>
  </property>
  <property fmtid="{D5CDD505-2E9C-101B-9397-08002B2CF9AE}" pid="6" name="MSIP_Label_10877899-02b0-462c-b2a9-b7d15c4f96fe_SiteId">
    <vt:lpwstr>5c98fb47-d3b9-4649-9d94-f88cbdd9729c</vt:lpwstr>
  </property>
  <property fmtid="{D5CDD505-2E9C-101B-9397-08002B2CF9AE}" pid="7" name="MSIP_Label_10877899-02b0-462c-b2a9-b7d15c4f96fe_ActionId">
    <vt:lpwstr>b4c6173a-6131-4612-a9bc-7d485b12d465</vt:lpwstr>
  </property>
  <property fmtid="{D5CDD505-2E9C-101B-9397-08002B2CF9AE}" pid="8" name="MSIP_Label_10877899-02b0-462c-b2a9-b7d15c4f96fe_ContentBits">
    <vt:lpwstr>0</vt:lpwstr>
  </property>
</Properties>
</file>